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khari Script" charset="1" panose="00000500000000000000"/>
      <p:regular r:id="rId10"/>
    </p:embeddedFont>
    <p:embeddedFont>
      <p:font typeface="Agrandir Grand Black" charset="1" panose="00000A07000000000000"/>
      <p:regular r:id="rId11"/>
    </p:embeddedFont>
    <p:embeddedFont>
      <p:font typeface="Agrandir Grand Black Italics" charset="1" panose="00000A07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 Id="rId4"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75543" y="303731"/>
            <a:ext cx="2178057" cy="244475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89937" y="2917136"/>
            <a:ext cx="4864870" cy="2207435"/>
          </a:xfrm>
          <a:prstGeom prst="rect">
            <a:avLst/>
          </a:prstGeom>
        </p:spPr>
      </p:pic>
      <p:sp>
        <p:nvSpPr>
          <p:cNvPr name="TextBox 4" id="4"/>
          <p:cNvSpPr txBox="true"/>
          <p:nvPr/>
        </p:nvSpPr>
        <p:spPr>
          <a:xfrm rot="0">
            <a:off x="731520" y="189431"/>
            <a:ext cx="8446574" cy="2831671"/>
          </a:xfrm>
          <a:prstGeom prst="rect">
            <a:avLst/>
          </a:prstGeom>
        </p:spPr>
        <p:txBody>
          <a:bodyPr anchor="t" rtlCol="false" tIns="0" lIns="0" bIns="0" rIns="0">
            <a:spAutoFit/>
          </a:bodyPr>
          <a:lstStyle/>
          <a:p>
            <a:pPr algn="ctr">
              <a:lnSpc>
                <a:spcPts val="5623"/>
              </a:lnSpc>
            </a:pPr>
            <a:r>
              <a:rPr lang="en-US" sz="4016">
                <a:solidFill>
                  <a:srgbClr val="000000"/>
                </a:solidFill>
                <a:latin typeface="Canva Sans Bold"/>
              </a:rPr>
              <a:t>PROJECT EXHIBITION</a:t>
            </a:r>
          </a:p>
          <a:p>
            <a:pPr algn="ctr">
              <a:lnSpc>
                <a:spcPts val="5623"/>
              </a:lnSpc>
            </a:pPr>
            <a:r>
              <a:rPr lang="en-US" sz="4016">
                <a:solidFill>
                  <a:srgbClr val="000000"/>
                </a:solidFill>
                <a:latin typeface="Canva Sans Bold"/>
              </a:rPr>
              <a:t>REVIEW 3</a:t>
            </a:r>
          </a:p>
          <a:p>
            <a:pPr algn="ctr">
              <a:lnSpc>
                <a:spcPts val="5623"/>
              </a:lnSpc>
            </a:pPr>
            <a:r>
              <a:rPr lang="en-US" sz="4016">
                <a:solidFill>
                  <a:srgbClr val="000000"/>
                </a:solidFill>
                <a:latin typeface="Canva Sans Bold"/>
              </a:rPr>
              <a:t>DNS Spoofing</a:t>
            </a:r>
          </a:p>
          <a:p>
            <a:pPr algn="ctr">
              <a:lnSpc>
                <a:spcPts val="5623"/>
              </a:lnSpc>
            </a:pPr>
            <a:r>
              <a:rPr lang="en-US" sz="4016">
                <a:solidFill>
                  <a:srgbClr val="000000"/>
                </a:solidFill>
                <a:latin typeface="Canva Sans Bold"/>
              </a:rPr>
              <a:t>Detection Protection Tool</a:t>
            </a:r>
          </a:p>
        </p:txBody>
      </p:sp>
      <p:sp>
        <p:nvSpPr>
          <p:cNvPr name="TextBox 5" id="5"/>
          <p:cNvSpPr txBox="true"/>
          <p:nvPr/>
        </p:nvSpPr>
        <p:spPr>
          <a:xfrm rot="0">
            <a:off x="3692828" y="4890653"/>
            <a:ext cx="6210498" cy="2152650"/>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GUIDED BY-</a:t>
            </a:r>
          </a:p>
          <a:p>
            <a:pPr algn="ctr">
              <a:lnSpc>
                <a:spcPts val="4200"/>
              </a:lnSpc>
            </a:pPr>
            <a:r>
              <a:rPr lang="en-US" sz="3000">
                <a:solidFill>
                  <a:srgbClr val="000000"/>
                </a:solidFill>
                <a:latin typeface="Canva Sans Bold"/>
              </a:rPr>
              <a:t>Dr. Hariharasitaraman.S, SCSE, VIT Bhopal</a:t>
            </a:r>
          </a:p>
          <a:p>
            <a:pPr algn="ctr">
              <a:lnSpc>
                <a:spcPts val="4200"/>
              </a:lnSpc>
            </a:pPr>
            <a:r>
              <a:rPr lang="en-US" sz="3000">
                <a:solidFill>
                  <a:srgbClr val="000000"/>
                </a:solidFill>
                <a:latin typeface="Canva Sans Bold"/>
              </a:rPr>
              <a:t>University.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626745"/>
            <a:ext cx="3342233" cy="651510"/>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Bold"/>
              </a:rPr>
              <a:t>Proposed work</a:t>
            </a:r>
          </a:p>
        </p:txBody>
      </p:sp>
      <p:sp>
        <p:nvSpPr>
          <p:cNvPr name="TextBox 3" id="3"/>
          <p:cNvSpPr txBox="true"/>
          <p:nvPr/>
        </p:nvSpPr>
        <p:spPr>
          <a:xfrm rot="0">
            <a:off x="731520" y="1589557"/>
            <a:ext cx="7837263" cy="3599815"/>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The objective of this project is to develop a prevention against DNS spoofing by using a python program</a:t>
            </a:r>
          </a:p>
          <a:p>
            <a:pPr algn="just" marL="734059" indent="-367030" lvl="1">
              <a:lnSpc>
                <a:spcPts val="4759"/>
              </a:lnSpc>
              <a:buFont typeface="Arial"/>
              <a:buChar char="•"/>
            </a:pPr>
            <a:r>
              <a:rPr lang="en-US" sz="3399">
                <a:solidFill>
                  <a:srgbClr val="000000"/>
                </a:solidFill>
                <a:latin typeface="Canva Sans"/>
              </a:rPr>
              <a:t>The program will help user from getting their Arp poisioned </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556031" y="4121151"/>
            <a:ext cx="2926080" cy="292608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7878330" y="-182828"/>
            <a:ext cx="2254114" cy="2234390"/>
          </a:xfrm>
          <a:prstGeom prst="rect">
            <a:avLst/>
          </a:prstGeom>
        </p:spPr>
      </p:pic>
      <p:pic>
        <p:nvPicPr>
          <p:cNvPr name="Picture 6" id="6"/>
          <p:cNvPicPr>
            <a:picLocks noChangeAspect="true"/>
          </p:cNvPicPr>
          <p:nvPr/>
        </p:nvPicPr>
        <p:blipFill>
          <a:blip r:embed="rId4"/>
          <a:srcRect l="9828" t="0" r="9828" b="0"/>
          <a:stretch>
            <a:fillRect/>
          </a:stretch>
        </p:blipFill>
        <p:spPr>
          <a:xfrm flipH="false" flipV="false" rot="10644389">
            <a:off x="-128085" y="5080251"/>
            <a:ext cx="2018434" cy="249026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65760" y="388937"/>
            <a:ext cx="3731716"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Literature Review</a:t>
            </a:r>
          </a:p>
        </p:txBody>
      </p:sp>
      <p:sp>
        <p:nvSpPr>
          <p:cNvPr name="TextBox 3" id="3"/>
          <p:cNvSpPr txBox="true"/>
          <p:nvPr/>
        </p:nvSpPr>
        <p:spPr>
          <a:xfrm rot="0">
            <a:off x="365760" y="1169035"/>
            <a:ext cx="9002829" cy="5039360"/>
          </a:xfrm>
          <a:prstGeom prst="rect">
            <a:avLst/>
          </a:prstGeom>
        </p:spPr>
        <p:txBody>
          <a:bodyPr anchor="t" rtlCol="false" tIns="0" lIns="0" bIns="0" rIns="0">
            <a:spAutoFit/>
          </a:bodyPr>
          <a:lstStyle/>
          <a:p>
            <a:pPr algn="just">
              <a:lnSpc>
                <a:spcPts val="3639"/>
              </a:lnSpc>
            </a:pPr>
            <a:r>
              <a:rPr lang="en-US" sz="2599">
                <a:solidFill>
                  <a:srgbClr val="000000"/>
                </a:solidFill>
                <a:latin typeface="Canva Sans"/>
              </a:rPr>
              <a:t>Y. Kim, S. Ahn, N. C. Thang, D. Choi and M. Park, "ARP Poisoning Attack Detection Based on ARP Update State in Software-Defined Networks," 2019 International Conference on Information Networking (ICOIN), Kuala Lumpur, Malaysia, 2019, pp. 366-371, doi: 10.1109/ICOIN.2019.8718158.</a:t>
            </a:r>
          </a:p>
          <a:p>
            <a:pPr algn="just">
              <a:lnSpc>
                <a:spcPts val="3639"/>
              </a:lnSpc>
            </a:pPr>
          </a:p>
          <a:p>
            <a:pPr algn="just">
              <a:lnSpc>
                <a:spcPts val="3639"/>
              </a:lnSpc>
            </a:pPr>
            <a:r>
              <a:rPr lang="en-US" sz="2599">
                <a:solidFill>
                  <a:srgbClr val="000000"/>
                </a:solidFill>
                <a:latin typeface="Canva Sans"/>
              </a:rPr>
              <a:t>B. Zdrnja, "Malicious JavaScript Insertion through ARP Poisoning Attacks," in IEEE Security &amp; Privacy, vol. 7, no. 3, pp. 72-74, May-June 2009, doi: 10.1109/MSP.2009.72.</a:t>
            </a:r>
          </a:p>
          <a:p>
            <a:pPr algn="just">
              <a:lnSpc>
                <a:spcPts val="3639"/>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7795875" y="-474662"/>
            <a:ext cx="1957725" cy="1719898"/>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626745"/>
            <a:ext cx="2244179" cy="741046"/>
          </a:xfrm>
          <a:prstGeom prst="rect">
            <a:avLst/>
          </a:prstGeom>
        </p:spPr>
        <p:txBody>
          <a:bodyPr anchor="t" rtlCol="false" tIns="0" lIns="0" bIns="0" rIns="0">
            <a:spAutoFit/>
          </a:bodyPr>
          <a:lstStyle/>
          <a:p>
            <a:pPr algn="ctr">
              <a:lnSpc>
                <a:spcPts val="5879"/>
              </a:lnSpc>
            </a:pPr>
            <a:r>
              <a:rPr lang="en-US" sz="4199">
                <a:solidFill>
                  <a:srgbClr val="000000"/>
                </a:solidFill>
                <a:latin typeface="Canva Sans Bold"/>
              </a:rPr>
              <a:t>Modules</a:t>
            </a:r>
          </a:p>
        </p:txBody>
      </p:sp>
      <p:sp>
        <p:nvSpPr>
          <p:cNvPr name="TextBox 3" id="3"/>
          <p:cNvSpPr txBox="true"/>
          <p:nvPr/>
        </p:nvSpPr>
        <p:spPr>
          <a:xfrm rot="0">
            <a:off x="731520" y="1625249"/>
            <a:ext cx="4445050" cy="41998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There are 3 modules :</a:t>
            </a:r>
          </a:p>
          <a:p>
            <a:pPr algn="ctr">
              <a:lnSpc>
                <a:spcPts val="4759"/>
              </a:lnSpc>
            </a:pPr>
          </a:p>
          <a:p>
            <a:pPr algn="just">
              <a:lnSpc>
                <a:spcPts val="4759"/>
              </a:lnSpc>
            </a:pPr>
            <a:r>
              <a:rPr lang="en-US" sz="3399">
                <a:solidFill>
                  <a:srgbClr val="000000"/>
                </a:solidFill>
                <a:latin typeface="Canva Sans"/>
              </a:rPr>
              <a:t>1.Detection </a:t>
            </a:r>
          </a:p>
          <a:p>
            <a:pPr algn="just">
              <a:lnSpc>
                <a:spcPts val="4759"/>
              </a:lnSpc>
            </a:pPr>
          </a:p>
          <a:p>
            <a:pPr algn="just">
              <a:lnSpc>
                <a:spcPts val="4759"/>
              </a:lnSpc>
            </a:pPr>
            <a:r>
              <a:rPr lang="en-US" sz="3399">
                <a:solidFill>
                  <a:srgbClr val="000000"/>
                </a:solidFill>
                <a:latin typeface="Canva Sans"/>
              </a:rPr>
              <a:t>2.Prevention</a:t>
            </a:r>
          </a:p>
          <a:p>
            <a:pPr algn="just">
              <a:lnSpc>
                <a:spcPts val="4759"/>
              </a:lnSpc>
            </a:pPr>
          </a:p>
          <a:p>
            <a:pPr algn="just">
              <a:lnSpc>
                <a:spcPts val="4759"/>
              </a:lnSpc>
            </a:pPr>
            <a:r>
              <a:rPr lang="en-US" sz="3399">
                <a:solidFill>
                  <a:srgbClr val="000000"/>
                </a:solidFill>
                <a:latin typeface="Canva Sans"/>
              </a:rPr>
              <a:t>3.Recovery</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705600" y="4267200"/>
            <a:ext cx="2926080" cy="2926080"/>
          </a:xfrm>
          <a:prstGeom prst="rect">
            <a:avLst/>
          </a:prstGeom>
        </p:spPr>
      </p:pic>
      <p:pic>
        <p:nvPicPr>
          <p:cNvPr name="Picture 5" id="5"/>
          <p:cNvPicPr>
            <a:picLocks noChangeAspect="true"/>
          </p:cNvPicPr>
          <p:nvPr/>
        </p:nvPicPr>
        <p:blipFill>
          <a:blip r:embed="rId4"/>
          <a:srcRect l="3228" t="0" r="3228" b="0"/>
          <a:stretch>
            <a:fillRect/>
          </a:stretch>
        </p:blipFill>
        <p:spPr>
          <a:xfrm flipH="false" flipV="false" rot="0">
            <a:off x="6705600" y="0"/>
            <a:ext cx="3072905" cy="3256265"/>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32281" y="2106737"/>
            <a:ext cx="6889038" cy="4042863"/>
          </a:xfrm>
          <a:prstGeom prst="rect">
            <a:avLst/>
          </a:prstGeom>
        </p:spPr>
      </p:pic>
      <p:sp>
        <p:nvSpPr>
          <p:cNvPr name="TextBox 3" id="3"/>
          <p:cNvSpPr txBox="true"/>
          <p:nvPr/>
        </p:nvSpPr>
        <p:spPr>
          <a:xfrm rot="0">
            <a:off x="1642079" y="132080"/>
            <a:ext cx="5571083"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Implementation and Demo</a:t>
            </a:r>
          </a:p>
        </p:txBody>
      </p:sp>
      <p:sp>
        <p:nvSpPr>
          <p:cNvPr name="TextBox 4" id="4"/>
          <p:cNvSpPr txBox="true"/>
          <p:nvPr/>
        </p:nvSpPr>
        <p:spPr>
          <a:xfrm rot="0">
            <a:off x="731520" y="1004954"/>
            <a:ext cx="4386114"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Detection of attack :-</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6450459" y="4128168"/>
            <a:ext cx="2926080" cy="2926080"/>
          </a:xfrm>
          <a:prstGeom prst="rect">
            <a:avLst/>
          </a:prstGeom>
        </p:spPr>
      </p:pic>
      <p:pic>
        <p:nvPicPr>
          <p:cNvPr name="Picture 6" id="6"/>
          <p:cNvPicPr>
            <a:picLocks noChangeAspect="true"/>
          </p:cNvPicPr>
          <p:nvPr/>
        </p:nvPicPr>
        <p:blipFill>
          <a:blip r:embed="rId5"/>
          <a:srcRect l="3228" t="0" r="3228" b="0"/>
          <a:stretch>
            <a:fillRect/>
          </a:stretch>
        </p:blipFill>
        <p:spPr>
          <a:xfrm flipH="false" flipV="false" rot="0">
            <a:off x="7566140" y="-211249"/>
            <a:ext cx="2187460" cy="2317986"/>
          </a:xfrm>
          <a:prstGeom prst="rect">
            <a:avLst/>
          </a:prstGeom>
        </p:spPr>
      </p:pic>
      <p:sp>
        <p:nvSpPr>
          <p:cNvPr name="TextBox 7" id="7"/>
          <p:cNvSpPr txBox="true"/>
          <p:nvPr/>
        </p:nvSpPr>
        <p:spPr>
          <a:xfrm rot="0">
            <a:off x="3888462" y="6366510"/>
            <a:ext cx="1847255"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 2 Attack Detected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9978" y="1330626"/>
            <a:ext cx="8482102" cy="41998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First we’ll observe the </a:t>
            </a:r>
            <a:r>
              <a:rPr lang="en-US" sz="3399">
                <a:solidFill>
                  <a:srgbClr val="000000"/>
                </a:solidFill>
                <a:latin typeface="Canva Sans"/>
              </a:rPr>
              <a:t>ARP cache.</a:t>
            </a:r>
          </a:p>
          <a:p>
            <a:pPr marL="734059" indent="-367030" lvl="1">
              <a:lnSpc>
                <a:spcPts val="4759"/>
              </a:lnSpc>
              <a:buFont typeface="Arial"/>
              <a:buChar char="•"/>
            </a:pPr>
            <a:r>
              <a:rPr lang="en-US" sz="3399">
                <a:solidFill>
                  <a:srgbClr val="000000"/>
                </a:solidFill>
                <a:latin typeface="Canva Sans"/>
              </a:rPr>
              <a:t>Here the flag masks are denoted with ‘C’, that means it’s dynamic and hence out system is vulnerable to the attack.</a:t>
            </a:r>
          </a:p>
          <a:p>
            <a:pPr algn="just">
              <a:lnSpc>
                <a:spcPts val="4759"/>
              </a:lnSpc>
            </a:pPr>
          </a:p>
          <a:p>
            <a:pPr algn="just">
              <a:lnSpc>
                <a:spcPts val="4759"/>
              </a:lnSpc>
            </a:pPr>
          </a:p>
        </p:txBody>
      </p:sp>
      <p:pic>
        <p:nvPicPr>
          <p:cNvPr name="Picture 3" id="3"/>
          <p:cNvPicPr>
            <a:picLocks noChangeAspect="true"/>
          </p:cNvPicPr>
          <p:nvPr/>
        </p:nvPicPr>
        <p:blipFill>
          <a:blip r:embed="rId2"/>
          <a:srcRect l="0" t="0" r="0" b="0"/>
          <a:stretch>
            <a:fillRect/>
          </a:stretch>
        </p:blipFill>
        <p:spPr>
          <a:xfrm flipH="false" flipV="false" rot="0">
            <a:off x="1694767" y="4482248"/>
            <a:ext cx="7327313" cy="2494580"/>
          </a:xfrm>
          <a:prstGeom prst="rect">
            <a:avLst/>
          </a:prstGeom>
        </p:spPr>
      </p:pic>
      <p:sp>
        <p:nvSpPr>
          <p:cNvPr name="TextBox 4" id="4"/>
          <p:cNvSpPr txBox="true"/>
          <p:nvPr/>
        </p:nvSpPr>
        <p:spPr>
          <a:xfrm rot="0">
            <a:off x="539978" y="645795"/>
            <a:ext cx="2680990"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Prevention :-</a:t>
            </a:r>
          </a:p>
        </p:txBody>
      </p:sp>
      <p:pic>
        <p:nvPicPr>
          <p:cNvPr name="Picture 5" id="5"/>
          <p:cNvPicPr>
            <a:picLocks noChangeAspect="true"/>
          </p:cNvPicPr>
          <p:nvPr/>
        </p:nvPicPr>
        <p:blipFill>
          <a:blip r:embed="rId3"/>
          <a:srcRect l="3228" t="0" r="3228" b="0"/>
          <a:stretch>
            <a:fillRect/>
          </a:stretch>
        </p:blipFill>
        <p:spPr>
          <a:xfrm flipH="false" flipV="false" rot="0">
            <a:off x="7560517" y="-226301"/>
            <a:ext cx="2345483" cy="2485438"/>
          </a:xfrm>
          <a:prstGeom prst="rect">
            <a:avLst/>
          </a:prstGeom>
        </p:spPr>
      </p:pic>
      <p:sp>
        <p:nvSpPr>
          <p:cNvPr name="TextBox 6" id="6"/>
          <p:cNvSpPr txBox="true"/>
          <p:nvPr/>
        </p:nvSpPr>
        <p:spPr>
          <a:xfrm rot="0">
            <a:off x="4342805" y="6938727"/>
            <a:ext cx="1681609"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 3 Poisioned Arp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2768" y="645795"/>
            <a:ext cx="9140832" cy="29997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Now, in or</a:t>
            </a:r>
            <a:r>
              <a:rPr lang="en-US" sz="3399">
                <a:solidFill>
                  <a:srgbClr val="000000"/>
                </a:solidFill>
                <a:latin typeface="Canva Sans"/>
              </a:rPr>
              <a:t>der to prevent the attack from being performed, we have to change the ARP cache from dynamic to static.</a:t>
            </a:r>
          </a:p>
          <a:p>
            <a:pPr algn="ctr">
              <a:lnSpc>
                <a:spcPts val="4759"/>
              </a:lnSpc>
            </a:pPr>
          </a:p>
          <a:p>
            <a:pPr algn="ctr">
              <a:lnSpc>
                <a:spcPts val="4759"/>
              </a:lnSpc>
            </a:pPr>
          </a:p>
        </p:txBody>
      </p:sp>
      <p:pic>
        <p:nvPicPr>
          <p:cNvPr name="Picture 3" id="3"/>
          <p:cNvPicPr>
            <a:picLocks noChangeAspect="true"/>
          </p:cNvPicPr>
          <p:nvPr/>
        </p:nvPicPr>
        <p:blipFill>
          <a:blip r:embed="rId2"/>
          <a:srcRect l="0" t="0" r="0" b="0"/>
          <a:stretch>
            <a:fillRect/>
          </a:stretch>
        </p:blipFill>
        <p:spPr>
          <a:xfrm flipH="false" flipV="false" rot="0">
            <a:off x="1094606" y="3358147"/>
            <a:ext cx="8046225" cy="2382046"/>
          </a:xfrm>
          <a:prstGeom prst="rect">
            <a:avLst/>
          </a:prstGeom>
        </p:spPr>
      </p:pic>
      <p:pic>
        <p:nvPicPr>
          <p:cNvPr name="Picture 4" id="4"/>
          <p:cNvPicPr>
            <a:picLocks noChangeAspect="true"/>
          </p:cNvPicPr>
          <p:nvPr/>
        </p:nvPicPr>
        <p:blipFill>
          <a:blip r:embed="rId3"/>
          <a:srcRect l="3228" t="0" r="3228" b="0"/>
          <a:stretch>
            <a:fillRect/>
          </a:stretch>
        </p:blipFill>
        <p:spPr>
          <a:xfrm flipH="false" flipV="false" rot="0">
            <a:off x="-213753" y="4829762"/>
            <a:ext cx="2345483" cy="2485438"/>
          </a:xfrm>
          <a:prstGeom prst="rect">
            <a:avLst/>
          </a:prstGeom>
        </p:spPr>
      </p:pic>
      <p:sp>
        <p:nvSpPr>
          <p:cNvPr name="TextBox 5" id="5"/>
          <p:cNvSpPr txBox="true"/>
          <p:nvPr/>
        </p:nvSpPr>
        <p:spPr>
          <a:xfrm rot="0">
            <a:off x="4110558" y="6545580"/>
            <a:ext cx="2154585"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 4 Create a static entry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86829" y="2761511"/>
            <a:ext cx="7735251" cy="4164194"/>
          </a:xfrm>
          <a:prstGeom prst="rect">
            <a:avLst/>
          </a:prstGeom>
        </p:spPr>
      </p:pic>
      <p:sp>
        <p:nvSpPr>
          <p:cNvPr name="TextBox 3" id="3"/>
          <p:cNvSpPr txBox="true"/>
          <p:nvPr/>
        </p:nvSpPr>
        <p:spPr>
          <a:xfrm rot="0">
            <a:off x="1270013" y="915302"/>
            <a:ext cx="6700226" cy="299974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Here as we can see, even if we perform the attack, the ARP cache is clean.</a:t>
            </a:r>
          </a:p>
          <a:p>
            <a:pPr algn="just">
              <a:lnSpc>
                <a:spcPts val="4759"/>
              </a:lnSpc>
            </a:pPr>
          </a:p>
          <a:p>
            <a:pPr algn="just">
              <a:lnSpc>
                <a:spcPts val="4759"/>
              </a:lnSpc>
            </a:pPr>
          </a:p>
        </p:txBody>
      </p:sp>
      <p:pic>
        <p:nvPicPr>
          <p:cNvPr name="Picture 4" id="4"/>
          <p:cNvPicPr>
            <a:picLocks noChangeAspect="true"/>
          </p:cNvPicPr>
          <p:nvPr/>
        </p:nvPicPr>
        <p:blipFill>
          <a:blip r:embed="rId3"/>
          <a:srcRect l="3228" t="0" r="3228" b="0"/>
          <a:stretch>
            <a:fillRect/>
          </a:stretch>
        </p:blipFill>
        <p:spPr>
          <a:xfrm flipH="false" flipV="false" rot="0">
            <a:off x="7559662" y="-27403"/>
            <a:ext cx="2345483" cy="2485438"/>
          </a:xfrm>
          <a:prstGeom prst="rect">
            <a:avLst/>
          </a:prstGeom>
        </p:spPr>
      </p:pic>
      <p:pic>
        <p:nvPicPr>
          <p:cNvPr name="Picture 5" id="5"/>
          <p:cNvPicPr>
            <a:picLocks noChangeAspect="true"/>
          </p:cNvPicPr>
          <p:nvPr/>
        </p:nvPicPr>
        <p:blipFill>
          <a:blip r:embed="rId4"/>
          <a:srcRect l="3228" t="0" r="3228" b="0"/>
          <a:stretch>
            <a:fillRect/>
          </a:stretch>
        </p:blipFill>
        <p:spPr>
          <a:xfrm flipH="false" flipV="false" rot="0">
            <a:off x="0" y="0"/>
            <a:ext cx="2345483" cy="2485438"/>
          </a:xfrm>
          <a:prstGeom prst="rect">
            <a:avLst/>
          </a:prstGeom>
        </p:spPr>
      </p:pic>
      <p:sp>
        <p:nvSpPr>
          <p:cNvPr name="TextBox 6" id="6"/>
          <p:cNvSpPr txBox="true"/>
          <p:nvPr/>
        </p:nvSpPr>
        <p:spPr>
          <a:xfrm rot="0">
            <a:off x="4413275" y="6887605"/>
            <a:ext cx="1549152"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Figure5 Clean cache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645795"/>
            <a:ext cx="2342406"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Recovery :-</a:t>
            </a:r>
          </a:p>
        </p:txBody>
      </p:sp>
      <p:sp>
        <p:nvSpPr>
          <p:cNvPr name="TextBox 3" id="3"/>
          <p:cNvSpPr txBox="true"/>
          <p:nvPr/>
        </p:nvSpPr>
        <p:spPr>
          <a:xfrm rot="0">
            <a:off x="731520" y="1309236"/>
            <a:ext cx="7368932" cy="23996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Here we</a:t>
            </a:r>
            <a:r>
              <a:rPr lang="en-US" sz="3399">
                <a:solidFill>
                  <a:srgbClr val="000000"/>
                </a:solidFill>
                <a:latin typeface="Canva Sans"/>
              </a:rPr>
              <a:t> have an option to run the test continuously. </a:t>
            </a:r>
          </a:p>
          <a:p>
            <a:pPr algn="just">
              <a:lnSpc>
                <a:spcPts val="4759"/>
              </a:lnSpc>
            </a:pPr>
          </a:p>
          <a:p>
            <a:pPr algn="just">
              <a:lnSpc>
                <a:spcPts val="4759"/>
              </a:lnSpc>
            </a:pPr>
          </a:p>
        </p:txBody>
      </p:sp>
      <p:pic>
        <p:nvPicPr>
          <p:cNvPr name="Picture 4" id="4"/>
          <p:cNvPicPr>
            <a:picLocks noChangeAspect="true"/>
          </p:cNvPicPr>
          <p:nvPr/>
        </p:nvPicPr>
        <p:blipFill>
          <a:blip r:embed="rId2"/>
          <a:srcRect l="991" t="0" r="991" b="0"/>
          <a:stretch>
            <a:fillRect/>
          </a:stretch>
        </p:blipFill>
        <p:spPr>
          <a:xfrm flipH="false" flipV="false" rot="0">
            <a:off x="1031342" y="2551931"/>
            <a:ext cx="7425543" cy="4372436"/>
          </a:xfrm>
          <a:prstGeom prst="rect">
            <a:avLst/>
          </a:prstGeom>
        </p:spPr>
      </p:pic>
      <p:pic>
        <p:nvPicPr>
          <p:cNvPr name="Picture 5" id="5"/>
          <p:cNvPicPr>
            <a:picLocks noChangeAspect="true"/>
          </p:cNvPicPr>
          <p:nvPr/>
        </p:nvPicPr>
        <p:blipFill>
          <a:blip r:embed="rId3"/>
          <a:srcRect l="3228" t="0" r="3228" b="0"/>
          <a:stretch>
            <a:fillRect/>
          </a:stretch>
        </p:blipFill>
        <p:spPr>
          <a:xfrm flipH="false" flipV="false" rot="0">
            <a:off x="7284144" y="-254342"/>
            <a:ext cx="2345483" cy="2485438"/>
          </a:xfrm>
          <a:prstGeom prst="rect">
            <a:avLst/>
          </a:prstGeom>
        </p:spPr>
      </p:pic>
      <p:sp>
        <p:nvSpPr>
          <p:cNvPr name="TextBox 6" id="6"/>
          <p:cNvSpPr txBox="true"/>
          <p:nvPr/>
        </p:nvSpPr>
        <p:spPr>
          <a:xfrm rot="0">
            <a:off x="4001319" y="6886267"/>
            <a:ext cx="1750963"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Figure6 Continious test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299102"/>
            <a:ext cx="8290560" cy="78003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Canva Sans"/>
              </a:rPr>
              <a:t>Now once the attack is detected, it will ask us if we remember the actual mac address. In this case we don’t.</a:t>
            </a:r>
          </a:p>
          <a:p>
            <a:pPr algn="just" marL="734059" indent="-367030" lvl="1">
              <a:lnSpc>
                <a:spcPts val="4759"/>
              </a:lnSpc>
              <a:buFont typeface="Arial"/>
              <a:buChar char="•"/>
            </a:pPr>
            <a:r>
              <a:rPr lang="en-US" sz="3399">
                <a:solidFill>
                  <a:srgbClr val="000000"/>
                </a:solidFill>
                <a:latin typeface="Canva Sans"/>
              </a:rPr>
              <a:t>So the system will find the actual MAC address from the previously stored clean set of values and restructure the ARP cache.</a:t>
            </a:r>
          </a:p>
          <a:p>
            <a:pPr marL="734059" indent="-367030" lvl="1">
              <a:lnSpc>
                <a:spcPts val="4759"/>
              </a:lnSpc>
              <a:buFont typeface="Arial"/>
              <a:buChar char="•"/>
            </a:pPr>
            <a:r>
              <a:rPr lang="en-US" sz="3399">
                <a:solidFill>
                  <a:srgbClr val="000000"/>
                </a:solidFill>
                <a:latin typeface="Canva Sans"/>
              </a:rPr>
              <a:t>Once this is done, our ARP cache is clean again, as it was before the attack happened.</a:t>
            </a:r>
          </a:p>
          <a:p>
            <a:pPr algn="just">
              <a:lnSpc>
                <a:spcPts val="4759"/>
              </a:lnSpc>
            </a:pPr>
          </a:p>
          <a:p>
            <a:pPr algn="just">
              <a:lnSpc>
                <a:spcPts val="4759"/>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7397564" y="5075273"/>
            <a:ext cx="2131375" cy="2131375"/>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3053" y="1448239"/>
            <a:ext cx="8282243" cy="472371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7622225" y="4452305"/>
            <a:ext cx="2131375" cy="213137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true" rot="0">
            <a:off x="275872" y="731520"/>
            <a:ext cx="2131375" cy="2131375"/>
          </a:xfrm>
          <a:prstGeom prst="rect">
            <a:avLst/>
          </a:prstGeom>
        </p:spPr>
      </p:pic>
      <p:sp>
        <p:nvSpPr>
          <p:cNvPr name="TextBox 5" id="5"/>
          <p:cNvSpPr txBox="true"/>
          <p:nvPr/>
        </p:nvSpPr>
        <p:spPr>
          <a:xfrm rot="0">
            <a:off x="4860285" y="6545580"/>
            <a:ext cx="567779" cy="217170"/>
          </a:xfrm>
          <a:prstGeom prst="rect">
            <a:avLst/>
          </a:prstGeom>
        </p:spPr>
        <p:txBody>
          <a:bodyPr anchor="t" rtlCol="false" tIns="0" lIns="0" bIns="0" rIns="0">
            <a:spAutoFit/>
          </a:bodyPr>
          <a:lstStyle/>
          <a:p>
            <a:pPr algn="ctr">
              <a:lnSpc>
                <a:spcPts val="1679"/>
              </a:lnSpc>
            </a:pPr>
            <a:r>
              <a:rPr lang="en-US" sz="1200">
                <a:solidFill>
                  <a:srgbClr val="000000"/>
                </a:solidFill>
                <a:latin typeface="Canva Sans"/>
              </a:rPr>
              <a:t>Figure7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1864427"/>
            <a:ext cx="5389393" cy="3812667"/>
          </a:xfrm>
          <a:prstGeom prst="rect">
            <a:avLst/>
          </a:prstGeom>
        </p:spPr>
        <p:txBody>
          <a:bodyPr anchor="t" rtlCol="false" tIns="0" lIns="0" bIns="0" rIns="0">
            <a:spAutoFit/>
          </a:bodyPr>
          <a:lstStyle/>
          <a:p>
            <a:pPr algn="just">
              <a:lnSpc>
                <a:spcPts val="4283"/>
              </a:lnSpc>
            </a:pPr>
            <a:r>
              <a:rPr lang="en-US" sz="3399">
                <a:solidFill>
                  <a:srgbClr val="000000"/>
                </a:solidFill>
                <a:latin typeface="Canva Sans"/>
              </a:rPr>
              <a:t>Sarthak Yadav</a:t>
            </a:r>
          </a:p>
          <a:p>
            <a:pPr algn="just">
              <a:lnSpc>
                <a:spcPts val="4283"/>
              </a:lnSpc>
            </a:pPr>
          </a:p>
          <a:p>
            <a:pPr algn="just">
              <a:lnSpc>
                <a:spcPts val="4283"/>
              </a:lnSpc>
            </a:pPr>
            <a:r>
              <a:rPr lang="en-US" sz="3399">
                <a:solidFill>
                  <a:srgbClr val="000000"/>
                </a:solidFill>
                <a:latin typeface="Canva Sans"/>
              </a:rPr>
              <a:t>Raghunandan Tomar</a:t>
            </a:r>
          </a:p>
          <a:p>
            <a:pPr algn="just">
              <a:lnSpc>
                <a:spcPts val="4283"/>
              </a:lnSpc>
            </a:pPr>
          </a:p>
          <a:p>
            <a:pPr algn="just">
              <a:lnSpc>
                <a:spcPts val="4283"/>
              </a:lnSpc>
            </a:pPr>
            <a:r>
              <a:rPr lang="en-US" sz="3399">
                <a:solidFill>
                  <a:srgbClr val="000000"/>
                </a:solidFill>
                <a:latin typeface="Canva Sans"/>
              </a:rPr>
              <a:t>Vakul Raina</a:t>
            </a:r>
          </a:p>
          <a:p>
            <a:pPr algn="just">
              <a:lnSpc>
                <a:spcPts val="4283"/>
              </a:lnSpc>
            </a:pPr>
          </a:p>
          <a:p>
            <a:pPr algn="just">
              <a:lnSpc>
                <a:spcPts val="4283"/>
              </a:lnSpc>
            </a:pPr>
            <a:r>
              <a:rPr lang="en-US" sz="3399">
                <a:solidFill>
                  <a:srgbClr val="000000"/>
                </a:solidFill>
                <a:latin typeface="Canva Sans"/>
              </a:rPr>
              <a:t>Aryan khatik</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403631" y="3968751"/>
            <a:ext cx="2926080" cy="2926080"/>
          </a:xfrm>
          <a:prstGeom prst="rect">
            <a:avLst/>
          </a:prstGeom>
        </p:spPr>
      </p:pic>
      <p:sp>
        <p:nvSpPr>
          <p:cNvPr name="TextBox 4" id="4"/>
          <p:cNvSpPr txBox="true"/>
          <p:nvPr/>
        </p:nvSpPr>
        <p:spPr>
          <a:xfrm rot="0">
            <a:off x="2898651" y="886092"/>
            <a:ext cx="3956298" cy="741046"/>
          </a:xfrm>
          <a:prstGeom prst="rect">
            <a:avLst/>
          </a:prstGeom>
        </p:spPr>
        <p:txBody>
          <a:bodyPr anchor="t" rtlCol="false" tIns="0" lIns="0" bIns="0" rIns="0">
            <a:spAutoFit/>
          </a:bodyPr>
          <a:lstStyle/>
          <a:p>
            <a:pPr algn="ctr">
              <a:lnSpc>
                <a:spcPts val="5879"/>
              </a:lnSpc>
            </a:pPr>
            <a:r>
              <a:rPr lang="en-US" sz="4199">
                <a:solidFill>
                  <a:srgbClr val="000000"/>
                </a:solidFill>
                <a:latin typeface="Canva Sans"/>
              </a:rPr>
              <a:t>Team members</a:t>
            </a:r>
          </a:p>
        </p:txBody>
      </p:sp>
      <p:sp>
        <p:nvSpPr>
          <p:cNvPr name="TextBox 5" id="5"/>
          <p:cNvSpPr txBox="true"/>
          <p:nvPr/>
        </p:nvSpPr>
        <p:spPr>
          <a:xfrm rot="0">
            <a:off x="5369512" y="1864427"/>
            <a:ext cx="4384088" cy="4355592"/>
          </a:xfrm>
          <a:prstGeom prst="rect">
            <a:avLst/>
          </a:prstGeom>
        </p:spPr>
        <p:txBody>
          <a:bodyPr anchor="t" rtlCol="false" tIns="0" lIns="0" bIns="0" rIns="0">
            <a:spAutoFit/>
          </a:bodyPr>
          <a:lstStyle/>
          <a:p>
            <a:pPr>
              <a:lnSpc>
                <a:spcPts val="4283"/>
              </a:lnSpc>
            </a:pPr>
            <a:r>
              <a:rPr lang="en-US" sz="3399">
                <a:solidFill>
                  <a:srgbClr val="000000"/>
                </a:solidFill>
                <a:latin typeface="Canva Sans"/>
              </a:rPr>
              <a:t>21MEI10036</a:t>
            </a:r>
          </a:p>
          <a:p>
            <a:pPr>
              <a:lnSpc>
                <a:spcPts val="4283"/>
              </a:lnSpc>
            </a:pPr>
          </a:p>
          <a:p>
            <a:pPr>
              <a:lnSpc>
                <a:spcPts val="4283"/>
              </a:lnSpc>
            </a:pPr>
            <a:r>
              <a:rPr lang="en-US" sz="3399">
                <a:solidFill>
                  <a:srgbClr val="000000"/>
                </a:solidFill>
                <a:latin typeface="Canva Sans"/>
              </a:rPr>
              <a:t>21MEI10024</a:t>
            </a:r>
          </a:p>
          <a:p>
            <a:pPr>
              <a:lnSpc>
                <a:spcPts val="4283"/>
              </a:lnSpc>
            </a:pPr>
          </a:p>
          <a:p>
            <a:pPr>
              <a:lnSpc>
                <a:spcPts val="4283"/>
              </a:lnSpc>
            </a:pPr>
            <a:r>
              <a:rPr lang="en-US" sz="3399">
                <a:solidFill>
                  <a:srgbClr val="000000"/>
                </a:solidFill>
                <a:latin typeface="Canva Sans"/>
              </a:rPr>
              <a:t>21MEI10040</a:t>
            </a:r>
          </a:p>
          <a:p>
            <a:pPr>
              <a:lnSpc>
                <a:spcPts val="4283"/>
              </a:lnSpc>
            </a:pPr>
          </a:p>
          <a:p>
            <a:pPr>
              <a:lnSpc>
                <a:spcPts val="4283"/>
              </a:lnSpc>
            </a:pPr>
            <a:r>
              <a:rPr lang="en-US" sz="3399">
                <a:solidFill>
                  <a:srgbClr val="000000"/>
                </a:solidFill>
                <a:latin typeface="Canva Sans"/>
              </a:rPr>
              <a:t>21MEI10004</a:t>
            </a:r>
          </a:p>
          <a:p>
            <a:pPr>
              <a:lnSpc>
                <a:spcPts val="4283"/>
              </a:lnSpc>
            </a:pP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0" y="164098"/>
            <a:ext cx="2926080" cy="2926080"/>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869585" y="388937"/>
            <a:ext cx="1478012" cy="599440"/>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rPr>
              <a:t>Code :-</a:t>
            </a:r>
          </a:p>
        </p:txBody>
      </p:sp>
      <p:sp>
        <p:nvSpPr>
          <p:cNvPr name="TextBox 3" id="3"/>
          <p:cNvSpPr txBox="true"/>
          <p:nvPr/>
        </p:nvSpPr>
        <p:spPr>
          <a:xfrm rot="0">
            <a:off x="731520" y="2867956"/>
            <a:ext cx="8290560" cy="1891243"/>
          </a:xfrm>
          <a:prstGeom prst="rect">
            <a:avLst/>
          </a:prstGeom>
        </p:spPr>
        <p:txBody>
          <a:bodyPr anchor="t" rtlCol="false" tIns="0" lIns="0" bIns="0" rIns="0">
            <a:spAutoFit/>
          </a:bodyPr>
          <a:lstStyle/>
          <a:p>
            <a:pPr algn="just">
              <a:lnSpc>
                <a:spcPts val="4958"/>
              </a:lnSpc>
            </a:pPr>
            <a:r>
              <a:rPr lang="en-US" sz="3541">
                <a:solidFill>
                  <a:srgbClr val="000000"/>
                </a:solidFill>
                <a:latin typeface="Canva Sans"/>
              </a:rPr>
              <a:t>https://drive.google.com/file/d/1y2q3XeDSsrZAV7HL9KzJQQBWnQ7mUlbC/view?usp=sharing</a:t>
            </a:r>
          </a:p>
        </p:txBody>
      </p:sp>
      <p:sp>
        <p:nvSpPr>
          <p:cNvPr name="TextBox 4" id="4"/>
          <p:cNvSpPr txBox="true"/>
          <p:nvPr/>
        </p:nvSpPr>
        <p:spPr>
          <a:xfrm rot="0">
            <a:off x="731520" y="1454317"/>
            <a:ext cx="8290560" cy="11995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click the link to view the code</a:t>
            </a:r>
          </a:p>
          <a:p>
            <a:pPr algn="ctr">
              <a:lnSpc>
                <a:spcPts val="4759"/>
              </a:lnSpc>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7427702" y="4759199"/>
            <a:ext cx="2131375" cy="213137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460537" y="257555"/>
            <a:ext cx="2131375" cy="2131375"/>
          </a:xfrm>
          <a:prstGeom prst="rect">
            <a:avLst/>
          </a:prstGeom>
        </p:spPr>
      </p:pic>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302" r="2075" b="6741"/>
          <a:stretch>
            <a:fillRect/>
          </a:stretch>
        </p:blipFill>
        <p:spPr>
          <a:xfrm flipH="false" flipV="false" rot="0">
            <a:off x="1873718" y="1232485"/>
            <a:ext cx="5534677" cy="2731414"/>
          </a:xfrm>
          <a:prstGeom prst="rect">
            <a:avLst/>
          </a:prstGeom>
        </p:spPr>
      </p:pic>
      <p:pic>
        <p:nvPicPr>
          <p:cNvPr name="Picture 3" id="3"/>
          <p:cNvPicPr>
            <a:picLocks noChangeAspect="true"/>
          </p:cNvPicPr>
          <p:nvPr/>
        </p:nvPicPr>
        <p:blipFill>
          <a:blip r:embed="rId3"/>
          <a:srcRect l="0" t="15729" r="0" b="5055"/>
          <a:stretch>
            <a:fillRect/>
          </a:stretch>
        </p:blipFill>
        <p:spPr>
          <a:xfrm flipH="false" flipV="false" rot="0">
            <a:off x="0" y="3963899"/>
            <a:ext cx="5534677" cy="2464969"/>
          </a:xfrm>
          <a:prstGeom prst="rect">
            <a:avLst/>
          </a:prstGeom>
        </p:spPr>
      </p:pic>
      <p:pic>
        <p:nvPicPr>
          <p:cNvPr name="Picture 4" id="4"/>
          <p:cNvPicPr>
            <a:picLocks noChangeAspect="true"/>
          </p:cNvPicPr>
          <p:nvPr/>
        </p:nvPicPr>
        <p:blipFill>
          <a:blip r:embed="rId4"/>
          <a:srcRect l="0" t="6741" r="18276" b="15733"/>
          <a:stretch>
            <a:fillRect/>
          </a:stretch>
        </p:blipFill>
        <p:spPr>
          <a:xfrm flipH="false" flipV="false" rot="0">
            <a:off x="4218923" y="3963899"/>
            <a:ext cx="5534677" cy="2951907"/>
          </a:xfrm>
          <a:prstGeom prst="rect">
            <a:avLst/>
          </a:prstGeom>
        </p:spPr>
      </p:pic>
      <p:sp>
        <p:nvSpPr>
          <p:cNvPr name="TextBox 5" id="5"/>
          <p:cNvSpPr txBox="true"/>
          <p:nvPr/>
        </p:nvSpPr>
        <p:spPr>
          <a:xfrm rot="0">
            <a:off x="2109461" y="388937"/>
            <a:ext cx="5534677"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Coding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301" r="0" b="5974"/>
          <a:stretch>
            <a:fillRect/>
          </a:stretch>
        </p:blipFill>
        <p:spPr>
          <a:xfrm flipH="false" flipV="false" rot="0">
            <a:off x="1042888" y="1365707"/>
            <a:ext cx="5731266" cy="2794474"/>
          </a:xfrm>
          <a:prstGeom prst="rect">
            <a:avLst/>
          </a:prstGeom>
        </p:spPr>
      </p:pic>
      <p:pic>
        <p:nvPicPr>
          <p:cNvPr name="Picture 3" id="3"/>
          <p:cNvPicPr>
            <a:picLocks noChangeAspect="true"/>
          </p:cNvPicPr>
          <p:nvPr/>
        </p:nvPicPr>
        <p:blipFill>
          <a:blip r:embed="rId3"/>
          <a:srcRect l="0" t="8426" r="26213" b="5055"/>
          <a:stretch>
            <a:fillRect/>
          </a:stretch>
        </p:blipFill>
        <p:spPr>
          <a:xfrm flipH="false" flipV="false" rot="0">
            <a:off x="5175334" y="2266962"/>
            <a:ext cx="4218923" cy="2781276"/>
          </a:xfrm>
          <a:prstGeom prst="rect">
            <a:avLst/>
          </a:prstGeom>
        </p:spPr>
      </p:pic>
      <p:pic>
        <p:nvPicPr>
          <p:cNvPr name="Picture 4" id="4"/>
          <p:cNvPicPr>
            <a:picLocks noChangeAspect="true"/>
          </p:cNvPicPr>
          <p:nvPr/>
        </p:nvPicPr>
        <p:blipFill>
          <a:blip r:embed="rId4"/>
          <a:srcRect l="0" t="10111" r="16086" b="26206"/>
          <a:stretch>
            <a:fillRect/>
          </a:stretch>
        </p:blipFill>
        <p:spPr>
          <a:xfrm flipH="false" flipV="false" rot="0">
            <a:off x="1256704" y="5048238"/>
            <a:ext cx="4150634" cy="1770979"/>
          </a:xfrm>
          <a:prstGeom prst="rect">
            <a:avLst/>
          </a:prstGeom>
        </p:spPr>
      </p:pic>
      <p:sp>
        <p:nvSpPr>
          <p:cNvPr name="TextBox 5" id="5"/>
          <p:cNvSpPr txBox="true"/>
          <p:nvPr/>
        </p:nvSpPr>
        <p:spPr>
          <a:xfrm rot="0">
            <a:off x="2261861" y="541337"/>
            <a:ext cx="5534677"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Coding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940562" y="626745"/>
            <a:ext cx="3487466" cy="741046"/>
          </a:xfrm>
          <a:prstGeom prst="rect">
            <a:avLst/>
          </a:prstGeom>
        </p:spPr>
        <p:txBody>
          <a:bodyPr anchor="t" rtlCol="false" tIns="0" lIns="0" bIns="0" rIns="0">
            <a:spAutoFit/>
          </a:bodyPr>
          <a:lstStyle/>
          <a:p>
            <a:pPr algn="ctr">
              <a:lnSpc>
                <a:spcPts val="5879"/>
              </a:lnSpc>
            </a:pPr>
            <a:r>
              <a:rPr lang="en-US" sz="4199">
                <a:solidFill>
                  <a:srgbClr val="000000"/>
                </a:solidFill>
                <a:latin typeface="Canva Sans"/>
              </a:rPr>
              <a:t>Conclusion</a:t>
            </a:r>
          </a:p>
        </p:txBody>
      </p:sp>
      <p:sp>
        <p:nvSpPr>
          <p:cNvPr name="TextBox 3" id="3"/>
          <p:cNvSpPr txBox="true"/>
          <p:nvPr/>
        </p:nvSpPr>
        <p:spPr>
          <a:xfrm rot="0">
            <a:off x="731520" y="1695651"/>
            <a:ext cx="8290560" cy="4342765"/>
          </a:xfrm>
          <a:prstGeom prst="rect">
            <a:avLst/>
          </a:prstGeom>
        </p:spPr>
        <p:txBody>
          <a:bodyPr anchor="t" rtlCol="false" tIns="0" lIns="0" bIns="0" rIns="0">
            <a:spAutoFit/>
          </a:bodyPr>
          <a:lstStyle/>
          <a:p>
            <a:pPr algn="just">
              <a:lnSpc>
                <a:spcPts val="2660"/>
              </a:lnSpc>
            </a:pPr>
            <a:r>
              <a:rPr lang="en-US" sz="1900">
                <a:solidFill>
                  <a:srgbClr val="000000"/>
                </a:solidFill>
                <a:latin typeface="Canva Sans"/>
              </a:rPr>
              <a:t>In this project, we have successfully implemented ARP poisoning, DOS, and DNS poisoning attacks. We have also recordedthe procedure and explained it step-by-step in great detail.Even though these attacks have a limitation of only working on LAN, these are very common and easily performed and virtually undetectable by a novice. As a result, this is a threat that has to be addressed. So, we have come up with an app “anti-arp” which is capable of detecting, preventing and recovering from an ARP poisoning attack on the victim’s Linux system. This is written in python and mainly focuses on analyzing the ARP cache of the system to detect attacks. Also thereare functions which have the capability of performing continuous scans after a certain regular interval of time.</a:t>
            </a:r>
          </a:p>
          <a:p>
            <a:pPr algn="just">
              <a:lnSpc>
                <a:spcPts val="2660"/>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7622225" y="4452305"/>
            <a:ext cx="2131375" cy="2131375"/>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0" y="430332"/>
            <a:ext cx="2131375" cy="2131375"/>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159232" y="617220"/>
            <a:ext cx="3512139" cy="734061"/>
          </a:xfrm>
          <a:prstGeom prst="rect">
            <a:avLst/>
          </a:prstGeom>
        </p:spPr>
        <p:txBody>
          <a:bodyPr anchor="t" rtlCol="false" tIns="0" lIns="0" bIns="0" rIns="0">
            <a:spAutoFit/>
          </a:bodyPr>
          <a:lstStyle/>
          <a:p>
            <a:pPr algn="ctr">
              <a:lnSpc>
                <a:spcPts val="5739"/>
              </a:lnSpc>
            </a:pPr>
            <a:r>
              <a:rPr lang="en-US" sz="4099">
                <a:solidFill>
                  <a:srgbClr val="000000"/>
                </a:solidFill>
                <a:latin typeface="Canva Sans"/>
              </a:rPr>
              <a:t>Refrences </a:t>
            </a:r>
          </a:p>
        </p:txBody>
      </p:sp>
      <p:sp>
        <p:nvSpPr>
          <p:cNvPr name="TextBox 3" id="3"/>
          <p:cNvSpPr txBox="true"/>
          <p:nvPr/>
        </p:nvSpPr>
        <p:spPr>
          <a:xfrm rot="0">
            <a:off x="554110" y="1541279"/>
            <a:ext cx="8907615" cy="4965094"/>
          </a:xfrm>
          <a:prstGeom prst="rect">
            <a:avLst/>
          </a:prstGeom>
        </p:spPr>
        <p:txBody>
          <a:bodyPr anchor="t" rtlCol="false" tIns="0" lIns="0" bIns="0" rIns="0">
            <a:spAutoFit/>
          </a:bodyPr>
          <a:lstStyle/>
          <a:p>
            <a:pPr algn="just">
              <a:lnSpc>
                <a:spcPts val="3008"/>
              </a:lnSpc>
            </a:pPr>
            <a:r>
              <a:rPr lang="en-US" sz="2148">
                <a:solidFill>
                  <a:srgbClr val="000000"/>
                </a:solidFill>
                <a:latin typeface="Canva Sans"/>
              </a:rPr>
              <a:t>[1] Y. Kim, S. Ahn, N. C. Thang, D. Choi and M. Park, "ARP Poisoning Attack Detection Based on ARP Update State in Software-Defined Networks," 2019 International Conference on Information Networking (ICOIN), Kuala Lumpur, Malaysia, 2019, pp. 366-371, doi: 10.1109/ICOIN.2019.8718158. </a:t>
            </a:r>
          </a:p>
          <a:p>
            <a:pPr algn="just">
              <a:lnSpc>
                <a:spcPts val="3008"/>
              </a:lnSpc>
            </a:pPr>
            <a:r>
              <a:rPr lang="en-US" sz="2148">
                <a:solidFill>
                  <a:srgbClr val="000000"/>
                </a:solidFill>
                <a:latin typeface="Canva Sans"/>
              </a:rPr>
              <a:t>[2] B. Zdrnja, "Malicious JavaScript Insertion through ARP Poisoning Attacks," in IEEE Security &amp; Privacy, vol. 7, no. 3, pp. 72-74, May-June 2009, doi: 10.1109/MSP.2009.72. </a:t>
            </a:r>
          </a:p>
          <a:p>
            <a:pPr algn="just">
              <a:lnSpc>
                <a:spcPts val="3008"/>
              </a:lnSpc>
            </a:pPr>
            <a:r>
              <a:rPr lang="en-US" sz="2148">
                <a:solidFill>
                  <a:srgbClr val="000000"/>
                </a:solidFill>
                <a:latin typeface="Canva Sans"/>
              </a:rPr>
              <a:t>[3] S. Kumar and S. Tapaswi, "A centralized detection and prevention technique against ARP poisoning," Proceedings Title: 2012 International Conference on Cyber Security, Cyber Warfare and Digital Forensic (CyberSec), Kuala Lumpur, 2012, pp. 259-264, doi: 10.1109/CyberSec.2012.6246087. </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31520" y="851905"/>
            <a:ext cx="8290560" cy="5611390"/>
            <a:chOff x="0" y="0"/>
            <a:chExt cx="11054080" cy="7481854"/>
          </a:xfrm>
        </p:grpSpPr>
        <p:sp>
          <p:nvSpPr>
            <p:cNvPr name="TextBox 3" id="3"/>
            <p:cNvSpPr txBox="true"/>
            <p:nvPr/>
          </p:nvSpPr>
          <p:spPr>
            <a:xfrm rot="-592460">
              <a:off x="246323" y="1191166"/>
              <a:ext cx="10438986" cy="3155252"/>
            </a:xfrm>
            <a:prstGeom prst="rect">
              <a:avLst/>
            </a:prstGeom>
          </p:spPr>
          <p:txBody>
            <a:bodyPr anchor="t" rtlCol="false" tIns="0" lIns="0" bIns="0" rIns="0">
              <a:spAutoFit/>
            </a:bodyPr>
            <a:lstStyle/>
            <a:p>
              <a:pPr algn="ctr">
                <a:lnSpc>
                  <a:spcPts val="17192"/>
                </a:lnSpc>
                <a:spcBef>
                  <a:spcPct val="0"/>
                </a:spcBef>
              </a:pPr>
              <a:r>
                <a:rPr lang="en-US" sz="17192">
                  <a:solidFill>
                    <a:srgbClr val="F6F3E4"/>
                  </a:solidFill>
                  <a:latin typeface="Bukhari Script Bold"/>
                </a:rPr>
                <a:t>Thank</a:t>
              </a:r>
            </a:p>
          </p:txBody>
        </p:sp>
        <p:sp>
          <p:nvSpPr>
            <p:cNvPr name="TextBox 4" id="4"/>
            <p:cNvSpPr txBox="true"/>
            <p:nvPr/>
          </p:nvSpPr>
          <p:spPr>
            <a:xfrm rot="-515361">
              <a:off x="1373234" y="3940739"/>
              <a:ext cx="9520177" cy="2846368"/>
            </a:xfrm>
            <a:prstGeom prst="rect">
              <a:avLst/>
            </a:prstGeom>
          </p:spPr>
          <p:txBody>
            <a:bodyPr anchor="t" rtlCol="false" tIns="0" lIns="0" bIns="0" rIns="0">
              <a:spAutoFit/>
            </a:bodyPr>
            <a:lstStyle/>
            <a:p>
              <a:pPr algn="ctr">
                <a:lnSpc>
                  <a:spcPts val="15473"/>
                </a:lnSpc>
                <a:spcBef>
                  <a:spcPct val="0"/>
                </a:spcBef>
              </a:pPr>
              <a:r>
                <a:rPr lang="en-US" sz="15473">
                  <a:solidFill>
                    <a:srgbClr val="F6F3E4"/>
                  </a:solidFill>
                  <a:latin typeface="Bukhari Script Bold"/>
                </a:rPr>
                <a:t>you!</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422902" y="4389120"/>
            <a:ext cx="3330698" cy="292608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439955">
            <a:off x="452033" y="-51317"/>
            <a:ext cx="558975" cy="1051960"/>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6687622" y="0"/>
            <a:ext cx="3065978" cy="3039151"/>
          </a:xfrm>
          <a:prstGeom prst="rect">
            <a:avLst/>
          </a:prstGeom>
        </p:spPr>
      </p:pic>
      <p:sp>
        <p:nvSpPr>
          <p:cNvPr name="TextBox 5" id="5"/>
          <p:cNvSpPr txBox="true"/>
          <p:nvPr/>
        </p:nvSpPr>
        <p:spPr>
          <a:xfrm rot="0">
            <a:off x="323584" y="1259760"/>
            <a:ext cx="8130098" cy="5270927"/>
          </a:xfrm>
          <a:prstGeom prst="rect">
            <a:avLst/>
          </a:prstGeom>
        </p:spPr>
        <p:txBody>
          <a:bodyPr anchor="t" rtlCol="false" tIns="0" lIns="0" bIns="0" rIns="0">
            <a:spAutoFit/>
          </a:bodyPr>
          <a:lstStyle/>
          <a:p>
            <a:pPr marL="536119" indent="-268060" lvl="1">
              <a:lnSpc>
                <a:spcPts val="3476"/>
              </a:lnSpc>
              <a:buFont typeface="Arial"/>
              <a:buChar char="•"/>
            </a:pPr>
            <a:r>
              <a:rPr lang="en-US" sz="2483">
                <a:solidFill>
                  <a:srgbClr val="000000"/>
                </a:solidFill>
                <a:latin typeface="Canva Sans"/>
              </a:rPr>
              <a:t>·Introduction </a:t>
            </a:r>
          </a:p>
          <a:p>
            <a:pPr marL="536119" indent="-268060" lvl="1">
              <a:lnSpc>
                <a:spcPts val="3476"/>
              </a:lnSpc>
              <a:buFont typeface="Arial"/>
              <a:buChar char="•"/>
            </a:pPr>
            <a:r>
              <a:rPr lang="en-US" sz="2483">
                <a:solidFill>
                  <a:srgbClr val="000000"/>
                </a:solidFill>
                <a:latin typeface="Canva Sans"/>
              </a:rPr>
              <a:t>·Existing work with limitations </a:t>
            </a:r>
          </a:p>
          <a:p>
            <a:pPr marL="536119" indent="-268060" lvl="1">
              <a:lnSpc>
                <a:spcPts val="3476"/>
              </a:lnSpc>
              <a:buFont typeface="Arial"/>
              <a:buChar char="•"/>
            </a:pPr>
            <a:r>
              <a:rPr lang="en-US" sz="2483">
                <a:solidFill>
                  <a:srgbClr val="000000"/>
                </a:solidFill>
                <a:latin typeface="Canva Sans"/>
              </a:rPr>
              <a:t>·Proposed work and methodology </a:t>
            </a:r>
          </a:p>
          <a:p>
            <a:pPr marL="536119" indent="-268060" lvl="1">
              <a:lnSpc>
                <a:spcPts val="3476"/>
              </a:lnSpc>
              <a:buFont typeface="Arial"/>
              <a:buChar char="•"/>
            </a:pPr>
            <a:r>
              <a:rPr lang="en-US" sz="2483">
                <a:solidFill>
                  <a:srgbClr val="000000"/>
                </a:solidFill>
                <a:latin typeface="Canva Sans"/>
              </a:rPr>
              <a:t>·Novelty of the project </a:t>
            </a:r>
          </a:p>
          <a:p>
            <a:pPr marL="536119" indent="-268060" lvl="1">
              <a:lnSpc>
                <a:spcPts val="3476"/>
              </a:lnSpc>
              <a:buFont typeface="Arial"/>
              <a:buChar char="•"/>
            </a:pPr>
            <a:r>
              <a:rPr lang="en-US" sz="2483">
                <a:solidFill>
                  <a:srgbClr val="000000"/>
                </a:solidFill>
                <a:latin typeface="Canva Sans"/>
              </a:rPr>
              <a:t>·Real time usage </a:t>
            </a:r>
          </a:p>
          <a:p>
            <a:pPr marL="536119" indent="-268060" lvl="1">
              <a:lnSpc>
                <a:spcPts val="3476"/>
              </a:lnSpc>
              <a:buFont typeface="Arial"/>
              <a:buChar char="•"/>
            </a:pPr>
            <a:r>
              <a:rPr lang="en-US" sz="2483">
                <a:solidFill>
                  <a:srgbClr val="000000"/>
                </a:solidFill>
                <a:latin typeface="Canva Sans"/>
              </a:rPr>
              <a:t>·Hardware &amp; software requirements </a:t>
            </a:r>
          </a:p>
          <a:p>
            <a:pPr marL="536119" indent="-268060" lvl="1">
              <a:lnSpc>
                <a:spcPts val="3476"/>
              </a:lnSpc>
              <a:buFont typeface="Arial"/>
              <a:buChar char="•"/>
            </a:pPr>
            <a:r>
              <a:rPr lang="en-US" sz="2483">
                <a:solidFill>
                  <a:srgbClr val="000000"/>
                </a:solidFill>
                <a:latin typeface="Canva Sans"/>
              </a:rPr>
              <a:t>·Overall system architecture diagram.</a:t>
            </a:r>
          </a:p>
          <a:p>
            <a:pPr marL="536119" indent="-268060" lvl="1">
              <a:lnSpc>
                <a:spcPts val="3476"/>
              </a:lnSpc>
              <a:buFont typeface="Arial"/>
              <a:buChar char="•"/>
            </a:pPr>
            <a:r>
              <a:rPr lang="en-US" sz="2483">
                <a:solidFill>
                  <a:srgbClr val="000000"/>
                </a:solidFill>
                <a:latin typeface="Canva Sans"/>
              </a:rPr>
              <a:t>·Literature review </a:t>
            </a:r>
          </a:p>
          <a:p>
            <a:pPr marL="536119" indent="-268060" lvl="1">
              <a:lnSpc>
                <a:spcPts val="3476"/>
              </a:lnSpc>
              <a:buFont typeface="Arial"/>
              <a:buChar char="•"/>
            </a:pPr>
            <a:r>
              <a:rPr lang="en-US" sz="2483">
                <a:solidFill>
                  <a:srgbClr val="000000"/>
                </a:solidFill>
                <a:latin typeface="Canva Sans"/>
              </a:rPr>
              <a:t>·Module </a:t>
            </a:r>
          </a:p>
          <a:p>
            <a:pPr marL="536119" indent="-268060" lvl="1">
              <a:lnSpc>
                <a:spcPts val="3476"/>
              </a:lnSpc>
              <a:buFont typeface="Arial"/>
              <a:buChar char="•"/>
            </a:pPr>
            <a:r>
              <a:rPr lang="en-US" sz="2483">
                <a:solidFill>
                  <a:srgbClr val="000000"/>
                </a:solidFill>
                <a:latin typeface="Canva Sans"/>
              </a:rPr>
              <a:t>·Implementation and Demo with module  work flow explanation.</a:t>
            </a:r>
          </a:p>
          <a:p>
            <a:pPr marL="536119" indent="-268060" lvl="1">
              <a:lnSpc>
                <a:spcPts val="3476"/>
              </a:lnSpc>
              <a:buFont typeface="Arial"/>
              <a:buChar char="•"/>
            </a:pPr>
            <a:r>
              <a:rPr lang="en-US" sz="2483">
                <a:solidFill>
                  <a:srgbClr val="000000"/>
                </a:solidFill>
                <a:latin typeface="Canva Sans"/>
              </a:rPr>
              <a:t>·Conclusion.</a:t>
            </a:r>
          </a:p>
        </p:txBody>
      </p:sp>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582416" y="988378"/>
            <a:ext cx="3901440" cy="347583"/>
          </a:xfrm>
          <a:prstGeom prst="rect">
            <a:avLst/>
          </a:prstGeom>
        </p:spPr>
      </p:pic>
      <p:sp>
        <p:nvSpPr>
          <p:cNvPr name="TextBox 7" id="7"/>
          <p:cNvSpPr txBox="true"/>
          <p:nvPr/>
        </p:nvSpPr>
        <p:spPr>
          <a:xfrm rot="0">
            <a:off x="731520" y="486529"/>
            <a:ext cx="3451175" cy="675640"/>
          </a:xfrm>
          <a:prstGeom prst="rect">
            <a:avLst/>
          </a:prstGeom>
        </p:spPr>
        <p:txBody>
          <a:bodyPr anchor="t" rtlCol="false" tIns="0" lIns="0" bIns="0" rIns="0">
            <a:spAutoFit/>
          </a:bodyPr>
          <a:lstStyle/>
          <a:p>
            <a:pPr algn="ctr">
              <a:lnSpc>
                <a:spcPts val="4759"/>
              </a:lnSpc>
            </a:pPr>
            <a:r>
              <a:rPr lang="en-US" sz="3399">
                <a:solidFill>
                  <a:srgbClr val="000000"/>
                </a:solidFill>
                <a:latin typeface="Agrandir Grand Black"/>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31520" y="626745"/>
            <a:ext cx="3313956" cy="741046"/>
          </a:xfrm>
          <a:prstGeom prst="rect">
            <a:avLst/>
          </a:prstGeom>
        </p:spPr>
        <p:txBody>
          <a:bodyPr anchor="t" rtlCol="false" tIns="0" lIns="0" bIns="0" rIns="0">
            <a:spAutoFit/>
          </a:bodyPr>
          <a:lstStyle/>
          <a:p>
            <a:pPr algn="ctr">
              <a:lnSpc>
                <a:spcPts val="5879"/>
              </a:lnSpc>
            </a:pPr>
            <a:r>
              <a:rPr lang="en-US" sz="4199">
                <a:solidFill>
                  <a:srgbClr val="000000"/>
                </a:solidFill>
                <a:latin typeface="Canva Sans Bold"/>
              </a:rPr>
              <a:t>Introduction</a:t>
            </a:r>
          </a:p>
        </p:txBody>
      </p:sp>
      <p:sp>
        <p:nvSpPr>
          <p:cNvPr name="TextBox 3" id="3"/>
          <p:cNvSpPr txBox="true"/>
          <p:nvPr/>
        </p:nvSpPr>
        <p:spPr>
          <a:xfrm rot="0">
            <a:off x="731520" y="1920023"/>
            <a:ext cx="8714231" cy="5024120"/>
          </a:xfrm>
          <a:prstGeom prst="rect">
            <a:avLst/>
          </a:prstGeom>
        </p:spPr>
        <p:txBody>
          <a:bodyPr anchor="t" rtlCol="false" tIns="0" lIns="0" bIns="0" rIns="0">
            <a:spAutoFit/>
          </a:bodyPr>
          <a:lstStyle/>
          <a:p>
            <a:pPr algn="just" marL="367029" indent="-183514" lvl="1">
              <a:lnSpc>
                <a:spcPts val="2379"/>
              </a:lnSpc>
              <a:buFont typeface="Arial"/>
              <a:buChar char="•"/>
            </a:pPr>
            <a:r>
              <a:rPr lang="en-US" sz="1699">
                <a:solidFill>
                  <a:srgbClr val="000000"/>
                </a:solidFill>
                <a:latin typeface="Canva Sans"/>
              </a:rPr>
              <a:t>DNS stands for Domain Name Server. So, DNS spoofing is an attack wherein the attacker can redirect the victim to </a:t>
            </a:r>
            <a:r>
              <a:rPr lang="en-US" sz="1699">
                <a:solidFill>
                  <a:srgbClr val="000000"/>
                </a:solidFill>
                <a:latin typeface="Canva Sans"/>
              </a:rPr>
              <a:t>another website which is not intended to be visited by the victim by injecting a fake DNS record in the DNS cache. As a result of these fake DNS entries, the victim can be redirected to any IP of the attacker’s choosing. </a:t>
            </a:r>
          </a:p>
          <a:p>
            <a:pPr algn="just" marL="367029" indent="-183514" lvl="1">
              <a:lnSpc>
                <a:spcPts val="2379"/>
              </a:lnSpc>
              <a:buFont typeface="Arial"/>
              <a:buChar char="•"/>
            </a:pPr>
            <a:r>
              <a:rPr lang="en-US" sz="1699">
                <a:solidFill>
                  <a:srgbClr val="000000"/>
                </a:solidFill>
                <a:latin typeface="Canva Sans"/>
              </a:rPr>
              <a:t>This attack can be easily performed in the Kali Linux environment using various inbuilt tools. </a:t>
            </a:r>
          </a:p>
          <a:p>
            <a:pPr algn="just" marL="367029" indent="-183514" lvl="1">
              <a:lnSpc>
                <a:spcPts val="2379"/>
              </a:lnSpc>
              <a:buFont typeface="Arial"/>
              <a:buChar char="•"/>
            </a:pPr>
            <a:r>
              <a:rPr lang="en-US" sz="1699">
                <a:solidFill>
                  <a:srgbClr val="000000"/>
                </a:solidFill>
                <a:latin typeface="Canva Sans"/>
              </a:rPr>
              <a:t>One such tool that we used is Ettercap. Using ettercap, we first poison the victim’s ARP cache with our MAC address.</a:t>
            </a:r>
          </a:p>
          <a:p>
            <a:pPr algn="just" marL="367029" indent="-183514" lvl="1">
              <a:lnSpc>
                <a:spcPts val="2379"/>
              </a:lnSpc>
              <a:buFont typeface="Arial"/>
              <a:buChar char="•"/>
            </a:pPr>
            <a:r>
              <a:rPr lang="en-US" sz="1699">
                <a:solidFill>
                  <a:srgbClr val="000000"/>
                </a:solidFill>
                <a:latin typeface="Canva Sans"/>
              </a:rPr>
              <a:t>Then we search for available hosts inthe network and add the gateway as TARGET2 and the victim as TARGET1 and start unified sniffing. </a:t>
            </a:r>
          </a:p>
          <a:p>
            <a:pPr algn="just" marL="367029" indent="-183514" lvl="1">
              <a:lnSpc>
                <a:spcPts val="2379"/>
              </a:lnSpc>
              <a:buFont typeface="Arial"/>
              <a:buChar char="•"/>
            </a:pPr>
            <a:r>
              <a:rPr lang="en-US" sz="1699">
                <a:solidFill>
                  <a:srgbClr val="000000"/>
                </a:solidFill>
                <a:latin typeface="Canva Sans"/>
              </a:rPr>
              <a:t>Finally we add the dns_spoof plugin that is available in ettercap and wait for some time for it to start.</a:t>
            </a:r>
          </a:p>
          <a:p>
            <a:pPr algn="just" marL="367029" indent="-183514" lvl="1">
              <a:lnSpc>
                <a:spcPts val="2379"/>
              </a:lnSpc>
              <a:buFont typeface="Arial"/>
              <a:buChar char="•"/>
            </a:pPr>
            <a:r>
              <a:rPr lang="en-US" sz="1699">
                <a:solidFill>
                  <a:srgbClr val="000000"/>
                </a:solidFill>
                <a:latin typeface="Canva Sans"/>
              </a:rPr>
              <a:t>Once we get the message that the target website’s DNS has been spoofed, we can check the victim machine and try opening the website in it. We observe that the victim is redirected to some other website even though the address bar says that it is the original website.</a:t>
            </a:r>
          </a:p>
        </p:txBody>
      </p:sp>
      <p:pic>
        <p:nvPicPr>
          <p:cNvPr name="Picture 4" id="4"/>
          <p:cNvPicPr>
            <a:picLocks noChangeAspect="true"/>
          </p:cNvPicPr>
          <p:nvPr/>
        </p:nvPicPr>
        <p:blipFill>
          <a:blip r:embed="rId2"/>
          <a:srcRect l="0" t="0" r="0" b="0"/>
          <a:stretch>
            <a:fillRect/>
          </a:stretch>
        </p:blipFill>
        <p:spPr>
          <a:xfrm flipH="false" flipV="false" rot="0">
            <a:off x="7837673" y="0"/>
            <a:ext cx="1915927" cy="189916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39955">
            <a:off x="-17222" y="7694346"/>
            <a:ext cx="558975" cy="1051960"/>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439955">
            <a:off x="401230" y="346349"/>
            <a:ext cx="409333" cy="77034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85888" y="645795"/>
            <a:ext cx="5781824" cy="566421"/>
          </a:xfrm>
          <a:prstGeom prst="rect">
            <a:avLst/>
          </a:prstGeom>
        </p:spPr>
        <p:txBody>
          <a:bodyPr anchor="t" rtlCol="false" tIns="0" lIns="0" bIns="0" rIns="0">
            <a:spAutoFit/>
          </a:bodyPr>
          <a:lstStyle/>
          <a:p>
            <a:pPr algn="just">
              <a:lnSpc>
                <a:spcPts val="4479"/>
              </a:lnSpc>
            </a:pPr>
            <a:r>
              <a:rPr lang="en-US" sz="3199">
                <a:solidFill>
                  <a:srgbClr val="000000"/>
                </a:solidFill>
                <a:latin typeface="Canva Sans"/>
              </a:rPr>
              <a:t>Existing work with limitations</a:t>
            </a:r>
            <a:r>
              <a:rPr lang="en-US" sz="3199">
                <a:solidFill>
                  <a:srgbClr val="000000"/>
                </a:solidFill>
                <a:latin typeface="Canva Sans"/>
              </a:rPr>
              <a:t> </a:t>
            </a:r>
          </a:p>
        </p:txBody>
      </p:sp>
      <p:sp>
        <p:nvSpPr>
          <p:cNvPr name="TextBox 3" id="3"/>
          <p:cNvSpPr txBox="true"/>
          <p:nvPr/>
        </p:nvSpPr>
        <p:spPr>
          <a:xfrm rot="0">
            <a:off x="731570" y="1938830"/>
            <a:ext cx="3063329" cy="517352"/>
          </a:xfrm>
          <a:prstGeom prst="rect">
            <a:avLst/>
          </a:prstGeom>
        </p:spPr>
        <p:txBody>
          <a:bodyPr anchor="t" rtlCol="false" tIns="0" lIns="0" bIns="0" rIns="0">
            <a:spAutoFit/>
          </a:bodyPr>
          <a:lstStyle/>
          <a:p>
            <a:pPr algn="ctr">
              <a:lnSpc>
                <a:spcPts val="4034"/>
              </a:lnSpc>
            </a:pPr>
            <a:r>
              <a:rPr lang="en-US" sz="2881">
                <a:solidFill>
                  <a:srgbClr val="000000"/>
                </a:solidFill>
                <a:latin typeface="Canva Sans"/>
              </a:rPr>
              <a:t>Mitigation tactics</a:t>
            </a:r>
          </a:p>
        </p:txBody>
      </p:sp>
      <p:sp>
        <p:nvSpPr>
          <p:cNvPr name="TextBox 4" id="4"/>
          <p:cNvSpPr txBox="true"/>
          <p:nvPr/>
        </p:nvSpPr>
        <p:spPr>
          <a:xfrm rot="0">
            <a:off x="5235686" y="1938830"/>
            <a:ext cx="3063429" cy="517398"/>
          </a:xfrm>
          <a:prstGeom prst="rect">
            <a:avLst/>
          </a:prstGeom>
        </p:spPr>
        <p:txBody>
          <a:bodyPr anchor="t" rtlCol="false" tIns="0" lIns="0" bIns="0" rIns="0">
            <a:spAutoFit/>
          </a:bodyPr>
          <a:lstStyle/>
          <a:p>
            <a:pPr algn="ctr">
              <a:lnSpc>
                <a:spcPts val="4031"/>
              </a:lnSpc>
            </a:pPr>
            <a:r>
              <a:rPr lang="en-US" sz="2879">
                <a:solidFill>
                  <a:srgbClr val="000000"/>
                </a:solidFill>
                <a:latin typeface="Canva Sans"/>
              </a:rPr>
              <a:t>Disadvantages</a:t>
            </a:r>
          </a:p>
        </p:txBody>
      </p:sp>
      <p:sp>
        <p:nvSpPr>
          <p:cNvPr name="TextBox 5" id="5"/>
          <p:cNvSpPr txBox="true"/>
          <p:nvPr/>
        </p:nvSpPr>
        <p:spPr>
          <a:xfrm rot="0">
            <a:off x="1498680" y="4682918"/>
            <a:ext cx="1450479" cy="517398"/>
          </a:xfrm>
          <a:prstGeom prst="rect">
            <a:avLst/>
          </a:prstGeom>
        </p:spPr>
        <p:txBody>
          <a:bodyPr anchor="t" rtlCol="false" tIns="0" lIns="0" bIns="0" rIns="0">
            <a:spAutoFit/>
          </a:bodyPr>
          <a:lstStyle/>
          <a:p>
            <a:pPr algn="ctr">
              <a:lnSpc>
                <a:spcPts val="4031"/>
              </a:lnSpc>
            </a:pPr>
            <a:r>
              <a:rPr lang="en-US" sz="2879">
                <a:solidFill>
                  <a:srgbClr val="000000"/>
                </a:solidFill>
                <a:latin typeface="Canva Sans"/>
              </a:rPr>
              <a:t>Filtering</a:t>
            </a:r>
          </a:p>
        </p:txBody>
      </p:sp>
      <p:sp>
        <p:nvSpPr>
          <p:cNvPr name="TextBox 6" id="6"/>
          <p:cNvSpPr txBox="true"/>
          <p:nvPr/>
        </p:nvSpPr>
        <p:spPr>
          <a:xfrm rot="0">
            <a:off x="1118945" y="3183873"/>
            <a:ext cx="2209949" cy="517398"/>
          </a:xfrm>
          <a:prstGeom prst="rect">
            <a:avLst/>
          </a:prstGeom>
        </p:spPr>
        <p:txBody>
          <a:bodyPr anchor="t" rtlCol="false" tIns="0" lIns="0" bIns="0" rIns="0">
            <a:spAutoFit/>
          </a:bodyPr>
          <a:lstStyle/>
          <a:p>
            <a:pPr algn="ctr">
              <a:lnSpc>
                <a:spcPts val="4031"/>
              </a:lnSpc>
            </a:pPr>
            <a:r>
              <a:rPr lang="en-US" sz="2879">
                <a:solidFill>
                  <a:srgbClr val="000000"/>
                </a:solidFill>
                <a:latin typeface="Canva Sans"/>
              </a:rPr>
              <a:t>Rate limiting</a:t>
            </a:r>
          </a:p>
        </p:txBody>
      </p:sp>
      <p:sp>
        <p:nvSpPr>
          <p:cNvPr name="TextBox 7" id="7"/>
          <p:cNvSpPr txBox="true"/>
          <p:nvPr/>
        </p:nvSpPr>
        <p:spPr>
          <a:xfrm rot="0">
            <a:off x="4185612" y="2700020"/>
            <a:ext cx="5356084" cy="1838960"/>
          </a:xfrm>
          <a:prstGeom prst="rect">
            <a:avLst/>
          </a:prstGeom>
        </p:spPr>
        <p:txBody>
          <a:bodyPr anchor="t" rtlCol="false" tIns="0" lIns="0" bIns="0" rIns="0">
            <a:spAutoFit/>
          </a:bodyPr>
          <a:lstStyle/>
          <a:p>
            <a:pPr algn="just" marL="561344" indent="-280672" lvl="1">
              <a:lnSpc>
                <a:spcPts val="3640"/>
              </a:lnSpc>
              <a:buFont typeface="Arial"/>
              <a:buChar char="•"/>
            </a:pPr>
            <a:r>
              <a:rPr lang="en-US" sz="2600">
                <a:solidFill>
                  <a:srgbClr val="000000"/>
                </a:solidFill>
                <a:latin typeface="Canva Sans"/>
              </a:rPr>
              <a:t>Coarse gain filtering also hitting legitmate traffic</a:t>
            </a:r>
          </a:p>
          <a:p>
            <a:pPr algn="just" marL="561344" indent="-280672" lvl="1">
              <a:lnSpc>
                <a:spcPts val="3640"/>
              </a:lnSpc>
              <a:buFont typeface="Arial"/>
              <a:buChar char="•"/>
            </a:pPr>
            <a:r>
              <a:rPr lang="en-US" sz="2600">
                <a:solidFill>
                  <a:srgbClr val="000000"/>
                </a:solidFill>
                <a:latin typeface="Canva Sans"/>
              </a:rPr>
              <a:t>Cannot completely eliminate malicious traffic</a:t>
            </a:r>
          </a:p>
        </p:txBody>
      </p:sp>
      <p:sp>
        <p:nvSpPr>
          <p:cNvPr name="TextBox 8" id="8"/>
          <p:cNvSpPr txBox="true"/>
          <p:nvPr/>
        </p:nvSpPr>
        <p:spPr>
          <a:xfrm rot="0">
            <a:off x="4185612" y="4917804"/>
            <a:ext cx="5356084" cy="879474"/>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000000"/>
                </a:solidFill>
                <a:latin typeface="Canva Sans"/>
              </a:rPr>
              <a:t>Cannot distinguish between malicious and legitmate traffic</a:t>
            </a:r>
          </a:p>
        </p:txBody>
      </p:sp>
      <p:pic>
        <p:nvPicPr>
          <p:cNvPr name="Picture 9" id="9"/>
          <p:cNvPicPr>
            <a:picLocks noChangeAspect="true"/>
          </p:cNvPicPr>
          <p:nvPr/>
        </p:nvPicPr>
        <p:blipFill>
          <a:blip r:embed="rId2"/>
          <a:srcRect l="0" t="0" r="0" b="0"/>
          <a:stretch>
            <a:fillRect/>
          </a:stretch>
        </p:blipFill>
        <p:spPr>
          <a:xfrm flipH="false" flipV="false" rot="0">
            <a:off x="8064117" y="0"/>
            <a:ext cx="1915927" cy="1899163"/>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0" y="0"/>
            <a:ext cx="1915927" cy="1899163"/>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25888" y="132080"/>
            <a:ext cx="3360688"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Real time usage </a:t>
            </a:r>
          </a:p>
        </p:txBody>
      </p:sp>
      <p:sp>
        <p:nvSpPr>
          <p:cNvPr name="TextBox 3" id="3"/>
          <p:cNvSpPr txBox="true"/>
          <p:nvPr/>
        </p:nvSpPr>
        <p:spPr>
          <a:xfrm rot="0">
            <a:off x="456030" y="824464"/>
            <a:ext cx="8841540" cy="5947410"/>
          </a:xfrm>
          <a:prstGeom prst="rect">
            <a:avLst/>
          </a:prstGeom>
        </p:spPr>
        <p:txBody>
          <a:bodyPr anchor="t" rtlCol="false" tIns="0" lIns="0" bIns="0" rIns="0">
            <a:spAutoFit/>
          </a:bodyPr>
          <a:lstStyle/>
          <a:p>
            <a:pPr algn="just">
              <a:lnSpc>
                <a:spcPts val="2939"/>
              </a:lnSpc>
            </a:pPr>
            <a:r>
              <a:rPr lang="en-US" sz="2099">
                <a:solidFill>
                  <a:srgbClr val="000000"/>
                </a:solidFill>
                <a:latin typeface="Canva Sans Bold"/>
              </a:rPr>
              <a:t>Common risks of DNS poisoning and spoofing:</a:t>
            </a:r>
          </a:p>
          <a:p>
            <a:pPr algn="just" marL="453387" indent="-226693" lvl="1">
              <a:lnSpc>
                <a:spcPts val="2939"/>
              </a:lnSpc>
              <a:buFont typeface="Arial"/>
              <a:buChar char="•"/>
            </a:pPr>
            <a:r>
              <a:rPr lang="en-US" sz="2099">
                <a:solidFill>
                  <a:srgbClr val="000000"/>
                </a:solidFill>
                <a:latin typeface="Canva Sans Bold"/>
              </a:rPr>
              <a:t>Data theft</a:t>
            </a:r>
          </a:p>
          <a:p>
            <a:pPr algn="just" marL="453387" indent="-226693" lvl="1">
              <a:lnSpc>
                <a:spcPts val="2939"/>
              </a:lnSpc>
              <a:buFont typeface="Arial"/>
              <a:buChar char="•"/>
            </a:pPr>
            <a:r>
              <a:rPr lang="en-US" sz="2099">
                <a:solidFill>
                  <a:srgbClr val="000000"/>
                </a:solidFill>
                <a:latin typeface="Canva Sans Bold"/>
              </a:rPr>
              <a:t>Malware infection</a:t>
            </a:r>
          </a:p>
          <a:p>
            <a:pPr algn="just" marL="453387" indent="-226693" lvl="1">
              <a:lnSpc>
                <a:spcPts val="2939"/>
              </a:lnSpc>
              <a:buFont typeface="Arial"/>
              <a:buChar char="•"/>
            </a:pPr>
            <a:r>
              <a:rPr lang="en-US" sz="2099">
                <a:solidFill>
                  <a:srgbClr val="000000"/>
                </a:solidFill>
                <a:latin typeface="Canva Sans Bold"/>
              </a:rPr>
              <a:t>Halted security updates</a:t>
            </a:r>
          </a:p>
          <a:p>
            <a:pPr algn="just" marL="453387" indent="-226693" lvl="1">
              <a:lnSpc>
                <a:spcPts val="2939"/>
              </a:lnSpc>
              <a:buFont typeface="Arial"/>
              <a:buChar char="•"/>
            </a:pPr>
            <a:r>
              <a:rPr lang="en-US" sz="2099">
                <a:solidFill>
                  <a:srgbClr val="000000"/>
                </a:solidFill>
                <a:latin typeface="Canva Sans Bold"/>
              </a:rPr>
              <a:t>Censorship</a:t>
            </a:r>
          </a:p>
          <a:p>
            <a:pPr algn="just">
              <a:lnSpc>
                <a:spcPts val="2939"/>
              </a:lnSpc>
            </a:pPr>
            <a:r>
              <a:rPr lang="en-US" sz="2099">
                <a:solidFill>
                  <a:srgbClr val="000000"/>
                </a:solidFill>
                <a:latin typeface="Canva Sans Bold"/>
              </a:rPr>
              <a:t>DNS spoofing poses several risks, each putting your devices and personal data in harm’s way.</a:t>
            </a:r>
          </a:p>
          <a:p>
            <a:pPr algn="just">
              <a:lnSpc>
                <a:spcPts val="2939"/>
              </a:lnSpc>
            </a:pPr>
            <a:r>
              <a:rPr lang="en-US" sz="2099">
                <a:solidFill>
                  <a:srgbClr val="000000"/>
                </a:solidFill>
                <a:latin typeface="Canva Sans Bold"/>
              </a:rPr>
              <a:t>Data theft can be particularly lucrative for DNS spoof attackers. Banking websites and popular online retailers are easily spoofed, meaning any password, credit card or personal information may be compromised. The redirects would be phishing websites designed to collect your info.</a:t>
            </a:r>
          </a:p>
          <a:p>
            <a:pPr algn="just">
              <a:lnSpc>
                <a:spcPts val="2939"/>
              </a:lnSpc>
            </a:pPr>
          </a:p>
          <a:p>
            <a:pPr algn="just">
              <a:lnSpc>
                <a:spcPts val="2939"/>
              </a:lnSpc>
            </a:pPr>
            <a:r>
              <a:rPr lang="en-US" sz="2099">
                <a:solidFill>
                  <a:srgbClr val="000000"/>
                </a:solidFill>
                <a:latin typeface="Canva Sans Bold"/>
              </a:rPr>
              <a:t>Anti Dns protects its user from all these risks mentioned above</a:t>
            </a:r>
          </a:p>
          <a:p>
            <a:pPr algn="just">
              <a:lnSpc>
                <a:spcPts val="2939"/>
              </a:lnSpc>
            </a:pPr>
          </a:p>
          <a:p>
            <a:pPr algn="just">
              <a:lnSpc>
                <a:spcPts val="2939"/>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0">
            <a:off x="6871197" y="-581426"/>
            <a:ext cx="3330698" cy="292608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85547" y="645795"/>
            <a:ext cx="7283053"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Hardware &amp; software requirements</a:t>
            </a:r>
          </a:p>
        </p:txBody>
      </p:sp>
      <p:sp>
        <p:nvSpPr>
          <p:cNvPr name="TextBox 3" id="3"/>
          <p:cNvSpPr txBox="true"/>
          <p:nvPr/>
        </p:nvSpPr>
        <p:spPr>
          <a:xfrm rot="0">
            <a:off x="1235273" y="2198633"/>
            <a:ext cx="3791253" cy="1072880"/>
          </a:xfrm>
          <a:prstGeom prst="rect">
            <a:avLst/>
          </a:prstGeom>
        </p:spPr>
        <p:txBody>
          <a:bodyPr anchor="t" rtlCol="false" tIns="0" lIns="0" bIns="0" rIns="0">
            <a:spAutoFit/>
          </a:bodyPr>
          <a:lstStyle/>
          <a:p>
            <a:pPr algn="just" marL="434093" indent="-217047" lvl="1">
              <a:lnSpc>
                <a:spcPts val="2814"/>
              </a:lnSpc>
              <a:buFont typeface="Arial"/>
              <a:buChar char="•"/>
            </a:pPr>
            <a:r>
              <a:rPr lang="en-US" sz="2010">
                <a:solidFill>
                  <a:srgbClr val="000000"/>
                </a:solidFill>
                <a:latin typeface="Canva Sans"/>
              </a:rPr>
              <a:t>Intel i5-9300H processor</a:t>
            </a:r>
          </a:p>
          <a:p>
            <a:pPr algn="just" marL="434093" indent="-217047" lvl="1">
              <a:lnSpc>
                <a:spcPts val="2814"/>
              </a:lnSpc>
              <a:buFont typeface="Arial"/>
              <a:buChar char="•"/>
            </a:pPr>
            <a:r>
              <a:rPr lang="en-US" sz="2010">
                <a:solidFill>
                  <a:srgbClr val="000000"/>
                </a:solidFill>
                <a:latin typeface="Canva Sans"/>
              </a:rPr>
              <a:t>8 GB RAM</a:t>
            </a:r>
          </a:p>
          <a:p>
            <a:pPr algn="just">
              <a:lnSpc>
                <a:spcPts val="2814"/>
              </a:lnSpc>
            </a:pPr>
          </a:p>
        </p:txBody>
      </p:sp>
      <p:sp>
        <p:nvSpPr>
          <p:cNvPr name="TextBox 4" id="4"/>
          <p:cNvSpPr txBox="true"/>
          <p:nvPr/>
        </p:nvSpPr>
        <p:spPr>
          <a:xfrm rot="0">
            <a:off x="508031" y="1665868"/>
            <a:ext cx="3791253"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Hardware</a:t>
            </a:r>
          </a:p>
        </p:txBody>
      </p:sp>
      <p:sp>
        <p:nvSpPr>
          <p:cNvPr name="TextBox 5" id="5"/>
          <p:cNvSpPr txBox="true"/>
          <p:nvPr/>
        </p:nvSpPr>
        <p:spPr>
          <a:xfrm rot="0">
            <a:off x="1249861" y="3315017"/>
            <a:ext cx="1881039" cy="59944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Software</a:t>
            </a:r>
          </a:p>
        </p:txBody>
      </p:sp>
      <p:sp>
        <p:nvSpPr>
          <p:cNvPr name="TextBox 6" id="6"/>
          <p:cNvSpPr txBox="true"/>
          <p:nvPr/>
        </p:nvSpPr>
        <p:spPr>
          <a:xfrm rot="0">
            <a:off x="1249861" y="3990658"/>
            <a:ext cx="5538639" cy="2473325"/>
          </a:xfrm>
          <a:prstGeom prst="rect">
            <a:avLst/>
          </a:prstGeom>
        </p:spPr>
        <p:txBody>
          <a:bodyPr anchor="t" rtlCol="false" tIns="0" lIns="0" bIns="0" rIns="0">
            <a:spAutoFit/>
          </a:bodyPr>
          <a:lstStyle/>
          <a:p>
            <a:pPr algn="just" marL="431797" indent="-215899" lvl="1">
              <a:lnSpc>
                <a:spcPts val="2799"/>
              </a:lnSpc>
              <a:buFont typeface="Arial"/>
              <a:buChar char="•"/>
            </a:pPr>
            <a:r>
              <a:rPr lang="en-US" sz="1999">
                <a:solidFill>
                  <a:srgbClr val="000000"/>
                </a:solidFill>
                <a:latin typeface="Canva Sans"/>
              </a:rPr>
              <a:t>VMware workstation 15</a:t>
            </a:r>
          </a:p>
          <a:p>
            <a:pPr algn="just" marL="431797" indent="-215899" lvl="1">
              <a:lnSpc>
                <a:spcPts val="2799"/>
              </a:lnSpc>
              <a:buFont typeface="Arial"/>
              <a:buChar char="•"/>
            </a:pPr>
            <a:r>
              <a:rPr lang="en-US" sz="1999">
                <a:solidFill>
                  <a:srgbClr val="000000"/>
                </a:solidFill>
                <a:latin typeface="Canva Sans"/>
              </a:rPr>
              <a:t>ISO file of kali, Ubuntu and windows7</a:t>
            </a:r>
          </a:p>
          <a:p>
            <a:pPr algn="just" marL="431797" indent="-215899" lvl="1">
              <a:lnSpc>
                <a:spcPts val="2799"/>
              </a:lnSpc>
              <a:buFont typeface="Arial"/>
              <a:buChar char="•"/>
            </a:pPr>
            <a:r>
              <a:rPr lang="en-US" sz="1999">
                <a:solidFill>
                  <a:srgbClr val="000000"/>
                </a:solidFill>
                <a:latin typeface="Canva Sans"/>
              </a:rPr>
              <a:t>Ettercap, arpspoof, setoolkit and browser (included with kali)</a:t>
            </a:r>
          </a:p>
          <a:p>
            <a:pPr algn="just" marL="431797" indent="-215899" lvl="1">
              <a:lnSpc>
                <a:spcPts val="2799"/>
              </a:lnSpc>
              <a:buFont typeface="Arial"/>
              <a:buChar char="•"/>
            </a:pPr>
            <a:r>
              <a:rPr lang="en-US" sz="1999">
                <a:solidFill>
                  <a:srgbClr val="000000"/>
                </a:solidFill>
                <a:latin typeface="Canva Sans"/>
              </a:rPr>
              <a:t>Python 3.7</a:t>
            </a:r>
          </a:p>
          <a:p>
            <a:pPr algn="just" marL="431797" indent="-215899" lvl="1">
              <a:lnSpc>
                <a:spcPts val="2799"/>
              </a:lnSpc>
              <a:buFont typeface="Arial"/>
              <a:buChar char="•"/>
            </a:pPr>
            <a:r>
              <a:rPr lang="en-US" sz="1999">
                <a:solidFill>
                  <a:srgbClr val="000000"/>
                </a:solidFill>
                <a:latin typeface="Canva Sans"/>
              </a:rPr>
              <a:t>Any text editor</a:t>
            </a:r>
          </a:p>
          <a:p>
            <a:pPr algn="just" marL="431797" indent="-215899" lvl="1">
              <a:lnSpc>
                <a:spcPts val="2799"/>
              </a:lnSpc>
              <a:buFont typeface="Arial"/>
              <a:buChar char="•"/>
            </a:pP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7065457" y="4630577"/>
            <a:ext cx="2416654" cy="2416654"/>
          </a:xfrm>
          <a:prstGeom prst="rect">
            <a:avLst/>
          </a:prstGeom>
        </p:spPr>
      </p:pic>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true" rot="0">
            <a:off x="225197" y="188740"/>
            <a:ext cx="2416654" cy="241665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1651" y="607695"/>
            <a:ext cx="2710011" cy="776606"/>
          </a:xfrm>
          <a:prstGeom prst="rect">
            <a:avLst/>
          </a:prstGeom>
        </p:spPr>
        <p:txBody>
          <a:bodyPr anchor="t" rtlCol="false" tIns="0" lIns="0" bIns="0" rIns="0">
            <a:spAutoFit/>
          </a:bodyPr>
          <a:lstStyle/>
          <a:p>
            <a:pPr algn="ctr">
              <a:lnSpc>
                <a:spcPts val="6019"/>
              </a:lnSpc>
            </a:pPr>
            <a:r>
              <a:rPr lang="en-US" sz="4299">
                <a:solidFill>
                  <a:srgbClr val="000000"/>
                </a:solidFill>
                <a:latin typeface="Canva Sans Bold"/>
              </a:rPr>
              <a:t>Objective </a:t>
            </a:r>
          </a:p>
        </p:txBody>
      </p:sp>
      <p:sp>
        <p:nvSpPr>
          <p:cNvPr name="TextBox 3" id="3"/>
          <p:cNvSpPr txBox="true"/>
          <p:nvPr/>
        </p:nvSpPr>
        <p:spPr>
          <a:xfrm rot="0">
            <a:off x="731520" y="1558741"/>
            <a:ext cx="8572901" cy="5454015"/>
          </a:xfrm>
          <a:prstGeom prst="rect">
            <a:avLst/>
          </a:prstGeom>
        </p:spPr>
        <p:txBody>
          <a:bodyPr anchor="t" rtlCol="false" tIns="0" lIns="0" bIns="0" rIns="0">
            <a:spAutoFit/>
          </a:bodyPr>
          <a:lstStyle/>
          <a:p>
            <a:pPr algn="just" marL="518158" indent="-259079" lvl="1">
              <a:lnSpc>
                <a:spcPts val="3359"/>
              </a:lnSpc>
              <a:buFont typeface="Arial"/>
              <a:buChar char="•"/>
            </a:pPr>
            <a:r>
              <a:rPr lang="en-US" sz="2399">
                <a:solidFill>
                  <a:srgbClr val="000000"/>
                </a:solidFill>
                <a:latin typeface="Canva Sans"/>
              </a:rPr>
              <a:t>Protection of the confidential information of the users is crucial to </a:t>
            </a:r>
            <a:r>
              <a:rPr lang="en-US" sz="2399">
                <a:solidFill>
                  <a:srgbClr val="000000"/>
                </a:solidFill>
                <a:latin typeface="Canva Sans"/>
              </a:rPr>
              <a:t>prevent certain cyber attacks. </a:t>
            </a:r>
            <a:r>
              <a:rPr lang="en-US" sz="2399">
                <a:solidFill>
                  <a:srgbClr val="000000"/>
                </a:solidFill>
                <a:latin typeface="Canva Sans"/>
              </a:rPr>
              <a:t>In the DNS poisoning attack, end-users are particularly vulnerable. </a:t>
            </a:r>
          </a:p>
          <a:p>
            <a:pPr algn="just" marL="518158" indent="-259079" lvl="1">
              <a:lnSpc>
                <a:spcPts val="3359"/>
              </a:lnSpc>
              <a:buFont typeface="Arial"/>
              <a:buChar char="•"/>
            </a:pPr>
            <a:r>
              <a:rPr lang="en-US" sz="2399">
                <a:solidFill>
                  <a:srgbClr val="000000"/>
                </a:solidFill>
                <a:latin typeface="Canva Sans"/>
              </a:rPr>
              <a:t>We have made a simple python program that browses different IP addresses in the ARP cache and checks if any two IP addresses have the same MAC addresses or not. If the have the same MAC address, that means the ARP cache is poisoned. </a:t>
            </a:r>
          </a:p>
          <a:p>
            <a:pPr algn="just" marL="518158" indent="-259079" lvl="1">
              <a:lnSpc>
                <a:spcPts val="3359"/>
              </a:lnSpc>
              <a:buFont typeface="Arial"/>
              <a:buChar char="•"/>
            </a:pPr>
            <a:r>
              <a:rPr lang="en-US" sz="2399">
                <a:solidFill>
                  <a:srgbClr val="000000"/>
                </a:solidFill>
                <a:latin typeface="Canva Sans"/>
              </a:rPr>
              <a:t>Once the poisoning is confirmed, the user is prompted with a message saying that the ARP cache has been poisoned. Along with this message, the attacker’s MAC address is also displayed.</a:t>
            </a:r>
          </a:p>
        </p:txBody>
      </p:sp>
      <p:pic>
        <p:nvPicPr>
          <p:cNvPr name="Picture 4" id="4"/>
          <p:cNvPicPr>
            <a:picLocks noChangeAspect="true"/>
          </p:cNvPicPr>
          <p:nvPr/>
        </p:nvPicPr>
        <p:blipFill>
          <a:blip r:embed="rId2"/>
          <a:srcRect l="0" t="0" r="0" b="0"/>
          <a:stretch>
            <a:fillRect/>
          </a:stretch>
        </p:blipFill>
        <p:spPr>
          <a:xfrm flipH="false" flipV="false" rot="0">
            <a:off x="8064117" y="0"/>
            <a:ext cx="1915927" cy="1899163"/>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04880" y="626745"/>
            <a:ext cx="4378226" cy="651510"/>
          </a:xfrm>
          <a:prstGeom prst="rect">
            <a:avLst/>
          </a:prstGeom>
        </p:spPr>
        <p:txBody>
          <a:bodyPr anchor="t" rtlCol="false" tIns="0" lIns="0" bIns="0" rIns="0">
            <a:spAutoFit/>
          </a:bodyPr>
          <a:lstStyle/>
          <a:p>
            <a:pPr algn="ctr">
              <a:lnSpc>
                <a:spcPts val="5039"/>
              </a:lnSpc>
            </a:pPr>
            <a:r>
              <a:rPr lang="en-US" sz="3599">
                <a:solidFill>
                  <a:srgbClr val="000000"/>
                </a:solidFill>
                <a:latin typeface="Canva Sans Bold"/>
              </a:rPr>
              <a:t>Problem Statement</a:t>
            </a:r>
          </a:p>
        </p:txBody>
      </p:sp>
      <p:sp>
        <p:nvSpPr>
          <p:cNvPr name="TextBox 3" id="3"/>
          <p:cNvSpPr txBox="true"/>
          <p:nvPr/>
        </p:nvSpPr>
        <p:spPr>
          <a:xfrm rot="0">
            <a:off x="731520" y="1784500"/>
            <a:ext cx="8290560" cy="4124960"/>
          </a:xfrm>
          <a:prstGeom prst="rect">
            <a:avLst/>
          </a:prstGeom>
        </p:spPr>
        <p:txBody>
          <a:bodyPr anchor="t" rtlCol="false" tIns="0" lIns="0" bIns="0" rIns="0">
            <a:spAutoFit/>
          </a:bodyPr>
          <a:lstStyle/>
          <a:p>
            <a:pPr algn="just">
              <a:lnSpc>
                <a:spcPts val="3639"/>
              </a:lnSpc>
            </a:pPr>
            <a:r>
              <a:rPr lang="en-US" sz="2599">
                <a:solidFill>
                  <a:srgbClr val="000000"/>
                </a:solidFill>
                <a:latin typeface="Canva Sans Bold"/>
              </a:rPr>
              <a:t>Even though these attacks have a limitation of only</a:t>
            </a:r>
          </a:p>
          <a:p>
            <a:pPr algn="just">
              <a:lnSpc>
                <a:spcPts val="3639"/>
              </a:lnSpc>
            </a:pPr>
            <a:r>
              <a:rPr lang="en-US" sz="2599">
                <a:solidFill>
                  <a:srgbClr val="000000"/>
                </a:solidFill>
                <a:latin typeface="Canva Sans Bold"/>
              </a:rPr>
              <a:t>working on LAN, these are very common and easily</a:t>
            </a:r>
          </a:p>
          <a:p>
            <a:pPr algn="just">
              <a:lnSpc>
                <a:spcPts val="3639"/>
              </a:lnSpc>
            </a:pPr>
            <a:r>
              <a:rPr lang="en-US" sz="2599">
                <a:solidFill>
                  <a:srgbClr val="000000"/>
                </a:solidFill>
                <a:latin typeface="Canva Sans Bold"/>
              </a:rPr>
              <a:t>performed and virtually undetectable by a novice. As a result, this is a threat that has to be addressed. So, we hve come up with a python program which is capable of detecting, preventing and recovering from an ARP poisoning attack on the victim’s linux system by which man in the middle attack can be stopped and dns won't be spoofed</a:t>
            </a:r>
          </a:p>
        </p:txBody>
      </p:sp>
      <p:pic>
        <p:nvPicPr>
          <p:cNvPr name="Picture 4" id="4"/>
          <p:cNvPicPr>
            <a:picLocks noChangeAspect="true"/>
          </p:cNvPicPr>
          <p:nvPr/>
        </p:nvPicPr>
        <p:blipFill>
          <a:blip r:embed="rId2"/>
          <a:srcRect l="0" t="0" r="0" b="0"/>
          <a:stretch>
            <a:fillRect/>
          </a:stretch>
        </p:blipFill>
        <p:spPr>
          <a:xfrm flipH="false" flipV="false" rot="0">
            <a:off x="8064117" y="-38462"/>
            <a:ext cx="2283149" cy="2263172"/>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true" flipV="false" rot="0">
            <a:off x="7485159" y="5340847"/>
            <a:ext cx="2420841" cy="212675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DAFMjbS-Smk</dc:identifier>
  <dcterms:modified xsi:type="dcterms:W3CDTF">2011-08-01T06:04:30Z</dcterms:modified>
  <cp:revision>1</cp:revision>
  <dc:title>Anti DNS Spoofing</dc:title>
</cp:coreProperties>
</file>